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9" r:id="rId3"/>
    <p:sldId id="258" r:id="rId4"/>
    <p:sldId id="291" r:id="rId5"/>
    <p:sldId id="292" r:id="rId6"/>
    <p:sldId id="293" r:id="rId7"/>
    <p:sldId id="294" r:id="rId8"/>
    <p:sldId id="295" r:id="rId9"/>
    <p:sldId id="296" r:id="rId10"/>
    <p:sldId id="297" r:id="rId11"/>
    <p:sldId id="260" r:id="rId12"/>
    <p:sldId id="261" r:id="rId13"/>
    <p:sldId id="298" r:id="rId14"/>
    <p:sldId id="262" r:id="rId15"/>
    <p:sldId id="299" r:id="rId16"/>
    <p:sldId id="264" r:id="rId17"/>
    <p:sldId id="300" r:id="rId18"/>
    <p:sldId id="265" r:id="rId19"/>
    <p:sldId id="283" r:id="rId20"/>
    <p:sldId id="267" r:id="rId21"/>
    <p:sldId id="269" r:id="rId22"/>
    <p:sldId id="270" r:id="rId23"/>
    <p:sldId id="271" r:id="rId24"/>
    <p:sldId id="282" r:id="rId25"/>
    <p:sldId id="272" r:id="rId26"/>
    <p:sldId id="273" r:id="rId27"/>
    <p:sldId id="274" r:id="rId28"/>
    <p:sldId id="275" r:id="rId29"/>
    <p:sldId id="276" r:id="rId30"/>
    <p:sldId id="302" r:id="rId31"/>
    <p:sldId id="277" r:id="rId32"/>
    <p:sldId id="278" r:id="rId33"/>
    <p:sldId id="290" r:id="rId34"/>
    <p:sldId id="279" r:id="rId35"/>
    <p:sldId id="281" r:id="rId36"/>
    <p:sldId id="284" r:id="rId37"/>
    <p:sldId id="301" r:id="rId38"/>
    <p:sldId id="285" r:id="rId39"/>
    <p:sldId id="286" r:id="rId40"/>
    <p:sldId id="288" r:id="rId41"/>
    <p:sldId id="28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65DF3D93-8635-4B11-8B22-26C1541C724B}" type="datetimeFigureOut">
              <a:rPr lang="fr-FR" smtClean="0"/>
              <a:pPr/>
              <a:t>07/09/2020</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9381C7A5-78E7-4963-8EAA-63A235EB69D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50000">
              <a:srgbClr val="E5F5FF"/>
            </a:gs>
            <a:gs pos="100000">
              <a:srgbClr val="6A717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fld id="{65DF3D93-8635-4B11-8B22-26C1541C724B}" type="datetimeFigureOut">
              <a:rPr lang="fr-FR" smtClean="0"/>
              <a:pPr/>
              <a:t>07/09/2020</a:t>
            </a:fld>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9381C7A5-78E7-4963-8EAA-63A235EB69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Les trois domaines du vivant</a:t>
            </a:r>
          </a:p>
        </p:txBody>
      </p:sp>
      <p:sp>
        <p:nvSpPr>
          <p:cNvPr id="7" name="ZoneTexte 6"/>
          <p:cNvSpPr txBox="1">
            <a:spLocks noChangeArrowheads="1"/>
          </p:cNvSpPr>
          <p:nvPr/>
        </p:nvSpPr>
        <p:spPr bwMode="auto">
          <a:xfrm>
            <a:off x="5429250" y="785813"/>
            <a:ext cx="3286125" cy="923925"/>
          </a:xfrm>
          <a:prstGeom prst="rect">
            <a:avLst/>
          </a:prstGeom>
          <a:noFill/>
          <a:ln w="9525">
            <a:noFill/>
            <a:miter lim="800000"/>
            <a:headEnd/>
            <a:tailEnd/>
          </a:ln>
        </p:spPr>
        <p:txBody>
          <a:bodyPr>
            <a:spAutoFit/>
          </a:bodyPr>
          <a:lstStyle/>
          <a:p>
            <a:r>
              <a:rPr lang="fr-FR">
                <a:latin typeface="Comic Sans MS" pitchFamily="66" charset="0"/>
              </a:rPr>
              <a:t>Basé sur l’analyse des séquences d’ARN ribosomiques  (C. Woese)</a:t>
            </a:r>
          </a:p>
        </p:txBody>
      </p:sp>
      <p:pic>
        <p:nvPicPr>
          <p:cNvPr id="4" name="Image 3" descr="tree_of_life.PNG"/>
          <p:cNvPicPr>
            <a:picLocks noChangeAspect="1"/>
          </p:cNvPicPr>
          <p:nvPr/>
        </p:nvPicPr>
        <p:blipFill>
          <a:blip r:embed="rId2" cstate="print"/>
          <a:srcRect/>
          <a:stretch>
            <a:fillRect/>
          </a:stretch>
        </p:blipFill>
        <p:spPr bwMode="auto">
          <a:xfrm>
            <a:off x="5084176" y="2257685"/>
            <a:ext cx="3849429" cy="3691596"/>
          </a:xfrm>
          <a:prstGeom prst="rect">
            <a:avLst/>
          </a:prstGeom>
          <a:noFill/>
          <a:ln w="9525">
            <a:noFill/>
            <a:miter lim="800000"/>
            <a:headEnd/>
            <a:tailEnd/>
          </a:ln>
        </p:spPr>
      </p:pic>
      <p:sp>
        <p:nvSpPr>
          <p:cNvPr id="9" name="ZoneTexte 8"/>
          <p:cNvSpPr txBox="1">
            <a:spLocks noChangeArrowheads="1"/>
          </p:cNvSpPr>
          <p:nvPr/>
        </p:nvSpPr>
        <p:spPr bwMode="auto">
          <a:xfrm>
            <a:off x="6516216" y="6203131"/>
            <a:ext cx="2087563" cy="276225"/>
          </a:xfrm>
          <a:prstGeom prst="rect">
            <a:avLst/>
          </a:prstGeom>
          <a:noFill/>
          <a:ln w="9525">
            <a:noFill/>
            <a:miter lim="800000"/>
            <a:headEnd/>
            <a:tailEnd/>
          </a:ln>
        </p:spPr>
        <p:txBody>
          <a:bodyPr wrap="none">
            <a:spAutoFit/>
          </a:bodyPr>
          <a:lstStyle/>
          <a:p>
            <a:r>
              <a:rPr lang="fr-FR" sz="1200" dirty="0">
                <a:latin typeface="Comic Sans MS" pitchFamily="66" charset="0"/>
              </a:rPr>
              <a:t>http://itol.embl.de/itol.cgi</a:t>
            </a:r>
          </a:p>
        </p:txBody>
      </p:sp>
      <p:pic>
        <p:nvPicPr>
          <p:cNvPr id="10" name="Image 9"/>
          <p:cNvPicPr>
            <a:picLocks noChangeAspect="1"/>
          </p:cNvPicPr>
          <p:nvPr/>
        </p:nvPicPr>
        <p:blipFill>
          <a:blip r:embed="rId3"/>
          <a:stretch>
            <a:fillRect/>
          </a:stretch>
        </p:blipFill>
        <p:spPr>
          <a:xfrm>
            <a:off x="0" y="785813"/>
            <a:ext cx="5429250" cy="2851082"/>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84" y="4030536"/>
            <a:ext cx="2342315" cy="1558704"/>
          </a:xfrm>
          <a:prstGeom prst="rect">
            <a:avLst/>
          </a:prstGeom>
        </p:spPr>
      </p:pic>
      <p:sp>
        <p:nvSpPr>
          <p:cNvPr id="12" name="ZoneTexte 11"/>
          <p:cNvSpPr txBox="1"/>
          <p:nvPr/>
        </p:nvSpPr>
        <p:spPr>
          <a:xfrm>
            <a:off x="191543" y="5726077"/>
            <a:ext cx="4881711" cy="954107"/>
          </a:xfrm>
          <a:prstGeom prst="rect">
            <a:avLst/>
          </a:prstGeom>
          <a:noFill/>
        </p:spPr>
        <p:txBody>
          <a:bodyPr wrap="square" rtlCol="0">
            <a:spAutoFit/>
          </a:bodyPr>
          <a:lstStyle/>
          <a:p>
            <a:r>
              <a:rPr lang="fr-FR" sz="1400" dirty="0" smtClean="0">
                <a:latin typeface="Comic Sans MS" panose="030F0702030302020204" pitchFamily="66" charset="0"/>
              </a:rPr>
              <a:t>Les </a:t>
            </a:r>
            <a:r>
              <a:rPr lang="fr-FR" sz="1400" dirty="0" err="1" smtClean="0">
                <a:latin typeface="Comic Sans MS" panose="030F0702030302020204" pitchFamily="66" charset="0"/>
              </a:rPr>
              <a:t>archaea</a:t>
            </a:r>
            <a:r>
              <a:rPr lang="fr-FR" sz="1400" dirty="0" smtClean="0">
                <a:latin typeface="Comic Sans MS" panose="030F0702030302020204" pitchFamily="66" charset="0"/>
              </a:rPr>
              <a:t> ont été tout d’abord découvertes dans des environnements extrêmes comme les sources chaudes volcaniques. L’image représente “ Grand </a:t>
            </a:r>
            <a:r>
              <a:rPr lang="fr-FR" sz="1400" dirty="0" err="1" smtClean="0">
                <a:latin typeface="Comic Sans MS" panose="030F0702030302020204" pitchFamily="66" charset="0"/>
              </a:rPr>
              <a:t>Prismatic</a:t>
            </a:r>
            <a:r>
              <a:rPr lang="fr-FR" sz="1400" dirty="0" smtClean="0">
                <a:latin typeface="Comic Sans MS" panose="030F0702030302020204" pitchFamily="66" charset="0"/>
              </a:rPr>
              <a:t> </a:t>
            </a:r>
            <a:r>
              <a:rPr lang="fr-FR" sz="1400" dirty="0" err="1" smtClean="0">
                <a:latin typeface="Comic Sans MS" panose="030F0702030302020204" pitchFamily="66" charset="0"/>
              </a:rPr>
              <a:t>Spring</a:t>
            </a:r>
            <a:r>
              <a:rPr lang="fr-FR" sz="1400" dirty="0" smtClean="0">
                <a:latin typeface="Comic Sans MS" panose="030F0702030302020204" pitchFamily="66" charset="0"/>
              </a:rPr>
              <a:t>” du parc national de  Yellowstone</a:t>
            </a:r>
            <a:endParaRPr lang="fr-FR" sz="1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descr="Plant_cell_structure-fr.png"/>
          <p:cNvPicPr>
            <a:picLocks noChangeAspect="1"/>
          </p:cNvPicPr>
          <p:nvPr/>
        </p:nvPicPr>
        <p:blipFill>
          <a:blip r:embed="rId2"/>
          <a:srcRect/>
          <a:stretch>
            <a:fillRect/>
          </a:stretch>
        </p:blipFill>
        <p:spPr bwMode="auto">
          <a:xfrm>
            <a:off x="142875" y="1785938"/>
            <a:ext cx="5022850" cy="3995737"/>
          </a:xfrm>
          <a:prstGeom prst="rect">
            <a:avLst/>
          </a:prstGeom>
          <a:noFill/>
          <a:ln w="9525">
            <a:noFill/>
            <a:miter lim="800000"/>
            <a:headEnd/>
            <a:tailEnd/>
          </a:ln>
        </p:spPr>
      </p:pic>
      <p:sp>
        <p:nvSpPr>
          <p:cNvPr id="3" name="ZoneTexte 2"/>
          <p:cNvSpPr txBox="1">
            <a:spLocks noChangeArrowheads="1"/>
          </p:cNvSpPr>
          <p:nvPr/>
        </p:nvSpPr>
        <p:spPr bwMode="auto">
          <a:xfrm>
            <a:off x="5072063" y="1858963"/>
            <a:ext cx="4143375" cy="1570037"/>
          </a:xfrm>
          <a:prstGeom prst="rect">
            <a:avLst/>
          </a:prstGeom>
          <a:noFill/>
          <a:ln w="9525">
            <a:noFill/>
            <a:miter lim="800000"/>
            <a:headEnd/>
            <a:tailEnd/>
          </a:ln>
        </p:spPr>
        <p:txBody>
          <a:bodyPr>
            <a:spAutoFit/>
          </a:bodyPr>
          <a:lstStyle/>
          <a:p>
            <a:r>
              <a:rPr lang="fr-FR" sz="1200" b="1">
                <a:latin typeface="Comic Sans MS" pitchFamily="66" charset="0"/>
              </a:rPr>
              <a:t>Grande vacuole centrale </a:t>
            </a:r>
            <a:r>
              <a:rPr lang="fr-FR" sz="1200">
                <a:latin typeface="Comic Sans MS" pitchFamily="66" charset="0"/>
              </a:rPr>
              <a:t>: maintien la turgescence de la cellule (eau entre dans la cellule, la vacuole se remplit et grossit. Ses membranes se tendent (turgescence des cellules). Cette eau exerce une pression sur la paroi des cellules et donne la rigidité aux parties soupes de la plantes (tiges, feuilles …). La vacuole sert aussi de poubelle à la cellule végétale. Afin de la vie de la cellule, la vacuole occupe 90% de l’espace cellulaire.</a:t>
            </a:r>
          </a:p>
        </p:txBody>
      </p:sp>
      <p:sp>
        <p:nvSpPr>
          <p:cNvPr id="4" name="ZoneTexte 3"/>
          <p:cNvSpPr txBox="1">
            <a:spLocks noChangeArrowheads="1"/>
          </p:cNvSpPr>
          <p:nvPr/>
        </p:nvSpPr>
        <p:spPr bwMode="auto">
          <a:xfrm>
            <a:off x="5072063" y="3484563"/>
            <a:ext cx="4000500" cy="1016000"/>
          </a:xfrm>
          <a:prstGeom prst="rect">
            <a:avLst/>
          </a:prstGeom>
          <a:noFill/>
          <a:ln w="9525">
            <a:noFill/>
            <a:miter lim="800000"/>
            <a:headEnd/>
            <a:tailEnd/>
          </a:ln>
        </p:spPr>
        <p:txBody>
          <a:bodyPr>
            <a:spAutoFit/>
          </a:bodyPr>
          <a:lstStyle/>
          <a:p>
            <a:r>
              <a:rPr lang="fr-FR" sz="1200" b="1">
                <a:latin typeface="Comic Sans MS" pitchFamily="66" charset="0"/>
              </a:rPr>
              <a:t>Les plasmodesmes : </a:t>
            </a:r>
            <a:r>
              <a:rPr lang="fr-FR" sz="1200">
                <a:latin typeface="Comic Sans MS" pitchFamily="66" charset="0"/>
              </a:rPr>
              <a:t>canaux traversant la paroi cellulaire. Ils relient les membranes plasmiques et les cytoplasmes des cellules adjacentes et permettent un passage contrôlé de molécules entre cellules adjacentes </a:t>
            </a:r>
          </a:p>
        </p:txBody>
      </p:sp>
      <p:sp>
        <p:nvSpPr>
          <p:cNvPr id="5" name="ZoneTexte 4"/>
          <p:cNvSpPr txBox="1">
            <a:spLocks noChangeArrowheads="1"/>
          </p:cNvSpPr>
          <p:nvPr/>
        </p:nvSpPr>
        <p:spPr bwMode="auto">
          <a:xfrm>
            <a:off x="5072063" y="4643438"/>
            <a:ext cx="3857625" cy="857250"/>
          </a:xfrm>
          <a:prstGeom prst="rect">
            <a:avLst/>
          </a:prstGeom>
          <a:noFill/>
          <a:ln w="9525">
            <a:noFill/>
            <a:miter lim="800000"/>
            <a:headEnd/>
            <a:tailEnd/>
          </a:ln>
        </p:spPr>
        <p:txBody>
          <a:bodyPr>
            <a:spAutoFit/>
          </a:bodyPr>
          <a:lstStyle/>
          <a:p>
            <a:r>
              <a:rPr lang="fr-FR" sz="1200" b="1">
                <a:latin typeface="Comic Sans MS" pitchFamily="66" charset="0"/>
              </a:rPr>
              <a:t>Les plastes</a:t>
            </a:r>
            <a:r>
              <a:rPr lang="fr-FR" sz="1200">
                <a:latin typeface="Comic Sans MS" pitchFamily="66" charset="0"/>
              </a:rPr>
              <a:t>, en particulier les </a:t>
            </a:r>
            <a:r>
              <a:rPr lang="fr-FR" sz="1200" b="1">
                <a:latin typeface="Comic Sans MS" pitchFamily="66" charset="0"/>
              </a:rPr>
              <a:t>chloroplastes</a:t>
            </a:r>
            <a:r>
              <a:rPr lang="fr-FR" sz="1200">
                <a:latin typeface="Comic Sans MS" pitchFamily="66" charset="0"/>
              </a:rPr>
              <a:t> qui joue un rôle dans la photosynthèse et qui contiennent la chlorophylle. Les plastes possèdent leur propre matériel génétique.</a:t>
            </a:r>
          </a:p>
        </p:txBody>
      </p:sp>
      <p:sp>
        <p:nvSpPr>
          <p:cNvPr id="6" name="ZoneTexte 5"/>
          <p:cNvSpPr txBox="1">
            <a:spLocks noChangeArrowheads="1"/>
          </p:cNvSpPr>
          <p:nvPr/>
        </p:nvSpPr>
        <p:spPr bwMode="auto">
          <a:xfrm>
            <a:off x="5072063" y="5556250"/>
            <a:ext cx="3857625" cy="1016000"/>
          </a:xfrm>
          <a:prstGeom prst="rect">
            <a:avLst/>
          </a:prstGeom>
          <a:noFill/>
          <a:ln w="9525">
            <a:noFill/>
            <a:miter lim="800000"/>
            <a:headEnd/>
            <a:tailEnd/>
          </a:ln>
        </p:spPr>
        <p:txBody>
          <a:bodyPr>
            <a:spAutoFit/>
          </a:bodyPr>
          <a:lstStyle/>
          <a:p>
            <a:r>
              <a:rPr lang="fr-FR" sz="1200" b="1">
                <a:latin typeface="Comic Sans MS" pitchFamily="66" charset="0"/>
              </a:rPr>
              <a:t>Une paroi pectocellulosique </a:t>
            </a:r>
            <a:r>
              <a:rPr lang="fr-FR" sz="1200">
                <a:latin typeface="Comic Sans MS" pitchFamily="66" charset="0"/>
              </a:rPr>
              <a:t>faite de cellulose et de protéines, ainsi que de lignine dans de nombreux cas. Elle protège la cellule végétale.  Elle diffère de la paroi cellulaire des champignons, faite de chitine, et des procaryotes, faite de peptidoglycanes.</a:t>
            </a:r>
          </a:p>
        </p:txBody>
      </p:sp>
      <p:sp>
        <p:nvSpPr>
          <p:cNvPr id="7" name="Ellipse 6"/>
          <p:cNvSpPr>
            <a:spLocks noChangeArrowheads="1"/>
          </p:cNvSpPr>
          <p:nvPr/>
        </p:nvSpPr>
        <p:spPr bwMode="auto">
          <a:xfrm>
            <a:off x="1071563" y="3286125"/>
            <a:ext cx="428625" cy="357188"/>
          </a:xfrm>
          <a:prstGeom prst="ellipse">
            <a:avLst/>
          </a:prstGeom>
          <a:noFill/>
          <a:ln w="28575" algn="ctr">
            <a:solidFill>
              <a:schemeClr val="tx1"/>
            </a:solidFill>
            <a:round/>
            <a:headEnd/>
            <a:tailEnd/>
          </a:ln>
        </p:spPr>
        <p:txBody>
          <a:bodyPr/>
          <a:lstStyle/>
          <a:p>
            <a:pPr eaLnBrk="0" hangingPunct="0"/>
            <a:endParaRPr lang="fr-FR" sz="1400">
              <a:latin typeface="Times New Roman" charset="0"/>
            </a:endParaRPr>
          </a:p>
        </p:txBody>
      </p:sp>
      <p:sp>
        <p:nvSpPr>
          <p:cNvPr id="8" name="Ellipse 7"/>
          <p:cNvSpPr>
            <a:spLocks noChangeArrowheads="1"/>
          </p:cNvSpPr>
          <p:nvPr/>
        </p:nvSpPr>
        <p:spPr bwMode="auto">
          <a:xfrm>
            <a:off x="571500" y="2643188"/>
            <a:ext cx="857250" cy="428625"/>
          </a:xfrm>
          <a:prstGeom prst="ellipse">
            <a:avLst/>
          </a:prstGeom>
          <a:noFill/>
          <a:ln w="28575" algn="ctr">
            <a:solidFill>
              <a:schemeClr val="tx1"/>
            </a:solidFill>
            <a:round/>
            <a:headEnd/>
            <a:tailEnd/>
          </a:ln>
        </p:spPr>
        <p:txBody>
          <a:bodyPr/>
          <a:lstStyle/>
          <a:p>
            <a:pPr eaLnBrk="0" hangingPunct="0"/>
            <a:endParaRPr lang="fr-FR" sz="1400">
              <a:latin typeface="Times New Roman" charset="0"/>
            </a:endParaRPr>
          </a:p>
        </p:txBody>
      </p:sp>
      <p:sp>
        <p:nvSpPr>
          <p:cNvPr id="9" name="Ellipse 8"/>
          <p:cNvSpPr>
            <a:spLocks noChangeArrowheads="1"/>
          </p:cNvSpPr>
          <p:nvPr/>
        </p:nvSpPr>
        <p:spPr bwMode="auto">
          <a:xfrm>
            <a:off x="357188" y="3000375"/>
            <a:ext cx="642937" cy="357188"/>
          </a:xfrm>
          <a:prstGeom prst="ellipse">
            <a:avLst/>
          </a:prstGeom>
          <a:noFill/>
          <a:ln w="28575" algn="ctr">
            <a:solidFill>
              <a:schemeClr val="tx1"/>
            </a:solidFill>
            <a:round/>
            <a:headEnd/>
            <a:tailEnd/>
          </a:ln>
        </p:spPr>
        <p:txBody>
          <a:bodyPr/>
          <a:lstStyle/>
          <a:p>
            <a:pPr eaLnBrk="0" hangingPunct="0"/>
            <a:endParaRPr lang="fr-FR" sz="1400">
              <a:latin typeface="Times New Roman" charset="0"/>
            </a:endParaRPr>
          </a:p>
        </p:txBody>
      </p:sp>
      <p:sp>
        <p:nvSpPr>
          <p:cNvPr id="10" name="Ellipse 9"/>
          <p:cNvSpPr>
            <a:spLocks noChangeArrowheads="1"/>
          </p:cNvSpPr>
          <p:nvPr/>
        </p:nvSpPr>
        <p:spPr bwMode="auto">
          <a:xfrm>
            <a:off x="1736725" y="5130800"/>
            <a:ext cx="571500" cy="285750"/>
          </a:xfrm>
          <a:prstGeom prst="ellipse">
            <a:avLst/>
          </a:prstGeom>
          <a:noFill/>
          <a:ln w="28575" algn="ctr">
            <a:solidFill>
              <a:schemeClr val="tx1"/>
            </a:solidFill>
            <a:round/>
            <a:headEnd/>
            <a:tailEnd/>
          </a:ln>
        </p:spPr>
        <p:txBody>
          <a:bodyPr/>
          <a:lstStyle/>
          <a:p>
            <a:pPr eaLnBrk="0" hangingPunct="0"/>
            <a:endParaRPr lang="fr-FR" sz="1400">
              <a:latin typeface="Times New Roman" charset="0"/>
            </a:endParaRPr>
          </a:p>
        </p:txBody>
      </p:sp>
      <p:sp>
        <p:nvSpPr>
          <p:cNvPr id="12" name="Text Box 1027"/>
          <p:cNvSpPr txBox="1">
            <a:spLocks noChangeArrowheads="1"/>
          </p:cNvSpPr>
          <p:nvPr/>
        </p:nvSpPr>
        <p:spPr bwMode="auto">
          <a:xfrm>
            <a:off x="2643188" y="142875"/>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 cellule eucaryote</a:t>
            </a:r>
          </a:p>
        </p:txBody>
      </p:sp>
      <p:sp>
        <p:nvSpPr>
          <p:cNvPr id="13" name="ZoneTexte 12"/>
          <p:cNvSpPr txBox="1"/>
          <p:nvPr/>
        </p:nvSpPr>
        <p:spPr>
          <a:xfrm>
            <a:off x="285750" y="1143000"/>
            <a:ext cx="4475163" cy="369888"/>
          </a:xfrm>
          <a:prstGeom prst="rect">
            <a:avLst/>
          </a:prstGeom>
          <a:noFill/>
        </p:spPr>
        <p:txBody>
          <a:bodyPr wrap="none">
            <a:spAutoFit/>
          </a:bodyPr>
          <a:lstStyle/>
          <a:p>
            <a:pPr>
              <a:defRPr/>
            </a:pPr>
            <a:r>
              <a:rPr lang="fr-FR" dirty="0">
                <a:effectLst>
                  <a:outerShdw blurRad="38100" dist="38100" dir="2700000" algn="tl">
                    <a:srgbClr val="000000">
                      <a:alpha val="43137"/>
                    </a:srgbClr>
                  </a:outerShdw>
                </a:effectLst>
                <a:latin typeface="Comic Sans MS" pitchFamily="66" charset="0"/>
              </a:rPr>
              <a:t>Caractéristiques de la cellule végétale : </a:t>
            </a:r>
          </a:p>
        </p:txBody>
      </p:sp>
    </p:spTree>
    <p:extLst>
      <p:ext uri="{BB962C8B-B14F-4D97-AF65-F5344CB8AC3E}">
        <p14:creationId xmlns:p14="http://schemas.microsoft.com/office/powerpoint/2010/main" val="328425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857500" y="214313"/>
            <a:ext cx="2857500"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Le génome</a:t>
            </a:r>
          </a:p>
        </p:txBody>
      </p:sp>
      <p:sp>
        <p:nvSpPr>
          <p:cNvPr id="3" name="ZoneTexte 2"/>
          <p:cNvSpPr txBox="1">
            <a:spLocks noChangeArrowheads="1"/>
          </p:cNvSpPr>
          <p:nvPr/>
        </p:nvSpPr>
        <p:spPr bwMode="auto">
          <a:xfrm>
            <a:off x="428625" y="1643063"/>
            <a:ext cx="8429625" cy="2800350"/>
          </a:xfrm>
          <a:prstGeom prst="rect">
            <a:avLst/>
          </a:prstGeom>
          <a:noFill/>
          <a:ln w="9525">
            <a:noFill/>
            <a:miter lim="800000"/>
            <a:headEnd/>
            <a:tailEnd/>
          </a:ln>
        </p:spPr>
        <p:txBody>
          <a:bodyPr>
            <a:spAutoFit/>
          </a:bodyPr>
          <a:lstStyle/>
          <a:p>
            <a:r>
              <a:rPr lang="fr-FR" sz="1600" dirty="0">
                <a:latin typeface="Comic Sans MS" pitchFamily="66" charset="0"/>
              </a:rPr>
              <a:t>Chez les bactéries ou </a:t>
            </a:r>
            <a:r>
              <a:rPr lang="fr-FR" sz="1600" dirty="0" err="1">
                <a:latin typeface="Comic Sans MS" pitchFamily="66" charset="0"/>
              </a:rPr>
              <a:t>archaeae</a:t>
            </a:r>
            <a:r>
              <a:rPr lang="fr-FR" sz="1600" dirty="0">
                <a:latin typeface="Comic Sans MS" pitchFamily="66" charset="0"/>
              </a:rPr>
              <a:t> :</a:t>
            </a:r>
          </a:p>
          <a:p>
            <a:endParaRPr lang="fr-FR" sz="1600" dirty="0">
              <a:latin typeface="Comic Sans MS" pitchFamily="66" charset="0"/>
            </a:endParaRPr>
          </a:p>
          <a:p>
            <a:pPr lvl="1">
              <a:buFont typeface="Arial" charset="0"/>
              <a:buChar char="•"/>
            </a:pPr>
            <a:r>
              <a:rPr lang="fr-FR" sz="1600" dirty="0">
                <a:latin typeface="Comic Sans MS" pitchFamily="66" charset="0"/>
              </a:rPr>
              <a:t> génome en général contenu dans une moléculaire d’ADN circulaire -&gt; un seul chromosome circulaire</a:t>
            </a:r>
          </a:p>
          <a:p>
            <a:pPr lvl="1">
              <a:buFont typeface="Arial" charset="0"/>
              <a:buChar char="•"/>
            </a:pPr>
            <a:r>
              <a:rPr lang="fr-FR" sz="1600" dirty="0">
                <a:latin typeface="Comic Sans MS" pitchFamily="66" charset="0"/>
              </a:rPr>
              <a:t> présence également de génomes </a:t>
            </a:r>
            <a:r>
              <a:rPr lang="fr-FR" sz="1600" dirty="0" err="1">
                <a:latin typeface="Comic Sans MS" pitchFamily="66" charset="0"/>
              </a:rPr>
              <a:t>extrachromosomiques</a:t>
            </a:r>
            <a:r>
              <a:rPr lang="fr-FR" sz="1600" dirty="0">
                <a:latin typeface="Comic Sans MS" pitchFamily="66" charset="0"/>
              </a:rPr>
              <a:t> contenu dans les plasmides</a:t>
            </a:r>
          </a:p>
          <a:p>
            <a:pPr lvl="1">
              <a:buFont typeface="Arial" charset="0"/>
              <a:buChar char="•"/>
            </a:pPr>
            <a:r>
              <a:rPr lang="fr-FR" sz="1600" dirty="0">
                <a:latin typeface="Comic Sans MS" pitchFamily="66" charset="0"/>
              </a:rPr>
              <a:t> des exceptions : existence de génomes linéaires (ex :</a:t>
            </a:r>
            <a:r>
              <a:rPr lang="fr-FR" sz="1600" i="1" dirty="0">
                <a:latin typeface="Comic Sans MS" pitchFamily="66" charset="0"/>
              </a:rPr>
              <a:t> </a:t>
            </a:r>
            <a:r>
              <a:rPr lang="fr-FR" sz="1600" i="1" dirty="0" err="1">
                <a:latin typeface="Comic Sans MS" pitchFamily="66" charset="0"/>
              </a:rPr>
              <a:t>Streptomyces</a:t>
            </a:r>
            <a:r>
              <a:rPr lang="fr-FR" sz="1600" i="1" dirty="0">
                <a:latin typeface="Comic Sans MS" pitchFamily="66" charset="0"/>
              </a:rPr>
              <a:t> </a:t>
            </a:r>
            <a:r>
              <a:rPr lang="fr-FR" sz="1600" dirty="0">
                <a:latin typeface="Comic Sans MS" pitchFamily="66" charset="0"/>
              </a:rPr>
              <a:t>pour les bactéries et </a:t>
            </a:r>
            <a:r>
              <a:rPr lang="fr-FR" sz="1600" i="1" dirty="0" err="1">
                <a:latin typeface="Comic Sans MS" pitchFamily="66" charset="0"/>
              </a:rPr>
              <a:t>Methanobacterium</a:t>
            </a:r>
            <a:r>
              <a:rPr lang="fr-FR" sz="1600" i="1" dirty="0">
                <a:latin typeface="Comic Sans MS" pitchFamily="66" charset="0"/>
              </a:rPr>
              <a:t> </a:t>
            </a:r>
            <a:r>
              <a:rPr lang="fr-FR" sz="1600" i="1" dirty="0" err="1">
                <a:latin typeface="Comic Sans MS" pitchFamily="66" charset="0"/>
              </a:rPr>
              <a:t>thermoautotrophicum</a:t>
            </a:r>
            <a:r>
              <a:rPr lang="fr-FR" sz="1600" i="1" dirty="0">
                <a:latin typeface="Comic Sans MS" pitchFamily="66" charset="0"/>
              </a:rPr>
              <a:t> </a:t>
            </a:r>
            <a:r>
              <a:rPr lang="fr-FR" sz="1600" dirty="0">
                <a:latin typeface="Comic Sans MS" pitchFamily="66" charset="0"/>
              </a:rPr>
              <a:t>pour les </a:t>
            </a:r>
            <a:r>
              <a:rPr lang="fr-FR" sz="1600" dirty="0" err="1">
                <a:latin typeface="Comic Sans MS" pitchFamily="66" charset="0"/>
              </a:rPr>
              <a:t>archaea</a:t>
            </a:r>
            <a:r>
              <a:rPr lang="fr-FR" sz="1600" dirty="0">
                <a:latin typeface="Comic Sans MS" pitchFamily="66" charset="0"/>
              </a:rPr>
              <a:t>) et existence de procaryotes possédant plusieurs chromosomes (2 ou 3, ex: les </a:t>
            </a:r>
            <a:r>
              <a:rPr lang="fr-FR" sz="1600" i="1" dirty="0" err="1">
                <a:latin typeface="Comic Sans MS" pitchFamily="66" charset="0"/>
              </a:rPr>
              <a:t>Burkholderia</a:t>
            </a:r>
            <a:r>
              <a:rPr lang="fr-FR" sz="1600" dirty="0">
                <a:latin typeface="Comic Sans MS" pitchFamily="66" charset="0"/>
              </a:rPr>
              <a:t> (3 chromosomes))</a:t>
            </a:r>
          </a:p>
          <a:p>
            <a:pPr lvl="1">
              <a:buFont typeface="Arial" charset="0"/>
              <a:buChar char="•"/>
            </a:pPr>
            <a:endParaRPr lang="fr-FR" sz="1600" i="1" dirty="0">
              <a:latin typeface="Comic Sans MS" pitchFamily="66" charset="0"/>
            </a:endParaRPr>
          </a:p>
        </p:txBody>
      </p:sp>
      <p:sp>
        <p:nvSpPr>
          <p:cNvPr id="4" name="Rectangle 3"/>
          <p:cNvSpPr>
            <a:spLocks noChangeArrowheads="1"/>
          </p:cNvSpPr>
          <p:nvPr/>
        </p:nvSpPr>
        <p:spPr bwMode="auto">
          <a:xfrm>
            <a:off x="428625" y="928688"/>
            <a:ext cx="8429625" cy="584200"/>
          </a:xfrm>
          <a:prstGeom prst="rect">
            <a:avLst/>
          </a:prstGeom>
          <a:noFill/>
          <a:ln w="9525">
            <a:noFill/>
            <a:miter lim="800000"/>
            <a:headEnd/>
            <a:tailEnd/>
          </a:ln>
        </p:spPr>
        <p:txBody>
          <a:bodyPr>
            <a:spAutoFit/>
          </a:bodyPr>
          <a:lstStyle/>
          <a:p>
            <a:r>
              <a:rPr lang="fr-FR" sz="1600" dirty="0">
                <a:latin typeface="Comic Sans MS" pitchFamily="66" charset="0"/>
              </a:rPr>
              <a:t>Ensemble du matériel génétique d’une espèce </a:t>
            </a:r>
            <a:r>
              <a:rPr lang="fr-FR" sz="1600" dirty="0" smtClean="0">
                <a:latin typeface="Comic Sans MS" pitchFamily="66" charset="0"/>
              </a:rPr>
              <a:t>codé, dans </a:t>
            </a:r>
            <a:r>
              <a:rPr lang="fr-FR" sz="1600" dirty="0">
                <a:latin typeface="Comic Sans MS" pitchFamily="66" charset="0"/>
              </a:rPr>
              <a:t>la majorité des </a:t>
            </a:r>
            <a:r>
              <a:rPr lang="fr-FR" sz="1600" dirty="0" smtClean="0">
                <a:latin typeface="Comic Sans MS" pitchFamily="66" charset="0"/>
              </a:rPr>
              <a:t>cas, </a:t>
            </a:r>
            <a:r>
              <a:rPr lang="fr-FR" sz="1600" dirty="0">
                <a:latin typeface="Comic Sans MS" pitchFamily="66" charset="0"/>
              </a:rPr>
              <a:t>par son ADN (exception de certains virus dont le génome est porté par des molécules d’ARN).</a:t>
            </a:r>
          </a:p>
        </p:txBody>
      </p:sp>
      <p:sp>
        <p:nvSpPr>
          <p:cNvPr id="5" name="ZoneTexte 4"/>
          <p:cNvSpPr txBox="1">
            <a:spLocks noChangeArrowheads="1"/>
          </p:cNvSpPr>
          <p:nvPr/>
        </p:nvSpPr>
        <p:spPr bwMode="auto">
          <a:xfrm>
            <a:off x="500063" y="4357688"/>
            <a:ext cx="8501062" cy="2308225"/>
          </a:xfrm>
          <a:prstGeom prst="rect">
            <a:avLst/>
          </a:prstGeom>
          <a:noFill/>
          <a:ln w="9525">
            <a:noFill/>
            <a:miter lim="800000"/>
            <a:headEnd/>
            <a:tailEnd/>
          </a:ln>
        </p:spPr>
        <p:txBody>
          <a:bodyPr>
            <a:spAutoFit/>
          </a:bodyPr>
          <a:lstStyle/>
          <a:p>
            <a:r>
              <a:rPr lang="fr-FR" sz="1600">
                <a:latin typeface="Comic Sans MS" pitchFamily="66" charset="0"/>
              </a:rPr>
              <a:t>Chez les eucaryotes :</a:t>
            </a:r>
          </a:p>
          <a:p>
            <a:endParaRPr lang="fr-FR" sz="1600">
              <a:latin typeface="Comic Sans MS" pitchFamily="66" charset="0"/>
            </a:endParaRPr>
          </a:p>
          <a:p>
            <a:pPr lvl="1">
              <a:buFont typeface="Arial" charset="0"/>
              <a:buChar char="•"/>
            </a:pPr>
            <a:r>
              <a:rPr lang="fr-FR" sz="1600">
                <a:latin typeface="Comic Sans MS" pitchFamily="66" charset="0"/>
              </a:rPr>
              <a:t> génome nucléaire contenu dans le noyau et formé de plusieurs chromosomes (46 chez l’homme).</a:t>
            </a:r>
          </a:p>
          <a:p>
            <a:pPr lvl="1">
              <a:buFont typeface="Arial" charset="0"/>
              <a:buChar char="•"/>
            </a:pPr>
            <a:r>
              <a:rPr lang="fr-FR" sz="1600">
                <a:latin typeface="Comic Sans MS" pitchFamily="66" charset="0"/>
              </a:rPr>
              <a:t> génomes non nucléaires :</a:t>
            </a:r>
          </a:p>
          <a:p>
            <a:pPr lvl="2">
              <a:buFont typeface="Courier New" pitchFamily="49" charset="0"/>
              <a:buChar char="o"/>
            </a:pPr>
            <a:r>
              <a:rPr lang="fr-FR" sz="1600">
                <a:latin typeface="Comic Sans MS" pitchFamily="66" charset="0"/>
              </a:rPr>
              <a:t> le génome mitochondrial contenu dans les mitochondries (chez la quasi-totalité des eucaryotes)</a:t>
            </a:r>
          </a:p>
          <a:p>
            <a:pPr lvl="2">
              <a:buFont typeface="Courier New" pitchFamily="49" charset="0"/>
              <a:buChar char="o"/>
            </a:pPr>
            <a:r>
              <a:rPr lang="fr-FR" sz="1600">
                <a:latin typeface="Comic Sans MS" pitchFamily="66" charset="0"/>
              </a:rPr>
              <a:t> le génome chloroplastique contenu dans les chloroplastes (chez les algues et plantes supérieures)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1928813" y="214313"/>
            <a:ext cx="5072062"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L’acide </a:t>
            </a:r>
            <a:r>
              <a:rPr lang="fr-FR" sz="2000" dirty="0" err="1">
                <a:solidFill>
                  <a:srgbClr val="0000FF"/>
                </a:solidFill>
                <a:latin typeface="Comic Sans MS" pitchFamily="66" charset="0"/>
                <a:cs typeface="+mn-cs"/>
              </a:rPr>
              <a:t>desoxyribonucléique</a:t>
            </a:r>
            <a:r>
              <a:rPr lang="fr-FR" sz="2000" dirty="0">
                <a:solidFill>
                  <a:srgbClr val="0000FF"/>
                </a:solidFill>
                <a:latin typeface="Comic Sans MS" pitchFamily="66" charset="0"/>
                <a:cs typeface="+mn-cs"/>
              </a:rPr>
              <a:t> : l’ADN</a:t>
            </a:r>
          </a:p>
        </p:txBody>
      </p:sp>
      <p:sp>
        <p:nvSpPr>
          <p:cNvPr id="14339" name="ZoneTexte 2"/>
          <p:cNvSpPr txBox="1">
            <a:spLocks noChangeArrowheads="1"/>
          </p:cNvSpPr>
          <p:nvPr/>
        </p:nvSpPr>
        <p:spPr bwMode="auto">
          <a:xfrm>
            <a:off x="214313" y="1285875"/>
            <a:ext cx="8929687" cy="2062163"/>
          </a:xfrm>
          <a:prstGeom prst="rect">
            <a:avLst/>
          </a:prstGeom>
          <a:noFill/>
          <a:ln w="9525">
            <a:noFill/>
            <a:miter lim="800000"/>
            <a:headEnd/>
            <a:tailEnd/>
          </a:ln>
        </p:spPr>
        <p:txBody>
          <a:bodyPr>
            <a:spAutoFit/>
          </a:bodyPr>
          <a:lstStyle/>
          <a:p>
            <a:r>
              <a:rPr lang="fr-FR" sz="1600" dirty="0">
                <a:latin typeface="Comic Sans MS" pitchFamily="66" charset="0"/>
              </a:rPr>
              <a:t>Les brins d’ADN sont orientés dans le sens 5’-&gt; 3’ (notation liée à la géométrie du sucre). Les deux brins sont donc complémentaires et antiparallèles</a:t>
            </a:r>
          </a:p>
          <a:p>
            <a:endParaRPr lang="fr-FR" sz="1600" dirty="0">
              <a:latin typeface="Comic Sans MS" pitchFamily="66" charset="0"/>
            </a:endParaRPr>
          </a:p>
          <a:p>
            <a:r>
              <a:rPr lang="fr-FR" sz="1600" dirty="0">
                <a:latin typeface="Comic Sans MS" pitchFamily="66" charset="0"/>
              </a:rPr>
              <a:t>Ex : molécule de 10 nucléotides :</a:t>
            </a:r>
          </a:p>
          <a:p>
            <a:endParaRPr lang="fr-FR" sz="1600" dirty="0">
              <a:latin typeface="Comic Sans MS" pitchFamily="66" charset="0"/>
            </a:endParaRPr>
          </a:p>
          <a:p>
            <a:r>
              <a:rPr lang="fr-FR" sz="1600" dirty="0">
                <a:latin typeface="Comic Sans MS" pitchFamily="66" charset="0"/>
              </a:rPr>
              <a:t>	</a:t>
            </a:r>
            <a:r>
              <a:rPr lang="fr-FR" sz="1600" dirty="0">
                <a:latin typeface="Courier New" pitchFamily="49" charset="0"/>
                <a:cs typeface="Courier New" pitchFamily="49" charset="0"/>
              </a:rPr>
              <a:t>5’ ATGGTCATGC 3’    </a:t>
            </a:r>
            <a:r>
              <a:rPr lang="fr-FR" sz="1600" dirty="0">
                <a:latin typeface="Comic Sans MS" pitchFamily="66" charset="0"/>
                <a:cs typeface="Courier New" pitchFamily="49" charset="0"/>
              </a:rPr>
              <a:t>appelé brin direct</a:t>
            </a:r>
          </a:p>
          <a:p>
            <a:r>
              <a:rPr lang="fr-FR" sz="1600" dirty="0">
                <a:latin typeface="Courier New" pitchFamily="49" charset="0"/>
                <a:cs typeface="Courier New" pitchFamily="49" charset="0"/>
              </a:rPr>
              <a:t>	3’ TACCAGTACG 5’    </a:t>
            </a:r>
            <a:r>
              <a:rPr lang="fr-FR" sz="1600" dirty="0">
                <a:latin typeface="Comic Sans MS" pitchFamily="66" charset="0"/>
                <a:cs typeface="Courier New" pitchFamily="49" charset="0"/>
              </a:rPr>
              <a:t>appelé brin complémentaire (reverse </a:t>
            </a:r>
            <a:r>
              <a:rPr lang="fr-FR" sz="1600" dirty="0" err="1">
                <a:latin typeface="Comic Sans MS" pitchFamily="66" charset="0"/>
                <a:cs typeface="Courier New" pitchFamily="49" charset="0"/>
              </a:rPr>
              <a:t>complement</a:t>
            </a:r>
            <a:r>
              <a:rPr lang="fr-FR" sz="1600" dirty="0">
                <a:latin typeface="Comic Sans MS" pitchFamily="66" charset="0"/>
                <a:cs typeface="Courier New" pitchFamily="49" charset="0"/>
              </a:rPr>
              <a:t>)</a:t>
            </a:r>
          </a:p>
          <a:p>
            <a:endParaRPr lang="fr-FR" sz="1600" dirty="0">
              <a:latin typeface="Courier New" pitchFamily="49" charset="0"/>
              <a:cs typeface="Courier New" pitchFamily="49" charset="0"/>
            </a:endParaRPr>
          </a:p>
        </p:txBody>
      </p:sp>
      <p:cxnSp>
        <p:nvCxnSpPr>
          <p:cNvPr id="14340" name="Connecteur droit avec flèche 4"/>
          <p:cNvCxnSpPr>
            <a:cxnSpLocks noChangeShapeType="1"/>
          </p:cNvCxnSpPr>
          <p:nvPr/>
        </p:nvCxnSpPr>
        <p:spPr bwMode="auto">
          <a:xfrm>
            <a:off x="1500188" y="2500313"/>
            <a:ext cx="1285875" cy="1587"/>
          </a:xfrm>
          <a:prstGeom prst="straightConnector1">
            <a:avLst/>
          </a:prstGeom>
          <a:noFill/>
          <a:ln w="9525" algn="ctr">
            <a:solidFill>
              <a:schemeClr val="tx1"/>
            </a:solidFill>
            <a:round/>
            <a:headEnd/>
            <a:tailEnd type="arrow" w="med" len="med"/>
          </a:ln>
        </p:spPr>
      </p:cxnSp>
      <p:cxnSp>
        <p:nvCxnSpPr>
          <p:cNvPr id="14341" name="Connecteur droit avec flèche 6"/>
          <p:cNvCxnSpPr>
            <a:cxnSpLocks noChangeShapeType="1"/>
          </p:cNvCxnSpPr>
          <p:nvPr/>
        </p:nvCxnSpPr>
        <p:spPr bwMode="auto">
          <a:xfrm rot="10800000">
            <a:off x="1500188" y="3082925"/>
            <a:ext cx="1285875" cy="1588"/>
          </a:xfrm>
          <a:prstGeom prst="straightConnector1">
            <a:avLst/>
          </a:prstGeom>
          <a:noFill/>
          <a:ln w="9525" algn="ctr">
            <a:solidFill>
              <a:schemeClr val="tx1"/>
            </a:solidFill>
            <a:round/>
            <a:headEnd/>
            <a:tailEnd type="arrow" w="med" len="med"/>
          </a:ln>
        </p:spPr>
      </p:cxnSp>
      <p:sp>
        <p:nvSpPr>
          <p:cNvPr id="14342" name="ZoneTexte 7"/>
          <p:cNvSpPr txBox="1">
            <a:spLocks noChangeArrowheads="1"/>
          </p:cNvSpPr>
          <p:nvPr/>
        </p:nvSpPr>
        <p:spPr bwMode="auto">
          <a:xfrm>
            <a:off x="71438" y="5085184"/>
            <a:ext cx="9358312" cy="338138"/>
          </a:xfrm>
          <a:prstGeom prst="rect">
            <a:avLst/>
          </a:prstGeom>
          <a:noFill/>
          <a:ln w="9525">
            <a:noFill/>
            <a:miter lim="800000"/>
            <a:headEnd/>
            <a:tailEnd/>
          </a:ln>
        </p:spPr>
        <p:txBody>
          <a:bodyPr>
            <a:spAutoFit/>
          </a:bodyPr>
          <a:lstStyle/>
          <a:p>
            <a:r>
              <a:rPr lang="fr-FR" sz="1600" dirty="0">
                <a:latin typeface="Comic Sans MS" pitchFamily="66" charset="0"/>
              </a:rPr>
              <a:t>C’est grâce à l’alternance ordonné des 4 bases que l’on va pouvoir coder l’information génétique.</a:t>
            </a:r>
          </a:p>
        </p:txBody>
      </p:sp>
      <p:sp>
        <p:nvSpPr>
          <p:cNvPr id="14343" name="ZoneTexte 8"/>
          <p:cNvSpPr txBox="1">
            <a:spLocks noChangeArrowheads="1"/>
          </p:cNvSpPr>
          <p:nvPr/>
        </p:nvSpPr>
        <p:spPr bwMode="auto">
          <a:xfrm>
            <a:off x="107504" y="5661248"/>
            <a:ext cx="9001125" cy="830263"/>
          </a:xfrm>
          <a:prstGeom prst="rect">
            <a:avLst/>
          </a:prstGeom>
          <a:noFill/>
          <a:ln w="9525">
            <a:noFill/>
            <a:miter lim="800000"/>
            <a:headEnd/>
            <a:tailEnd/>
          </a:ln>
        </p:spPr>
        <p:txBody>
          <a:bodyPr>
            <a:spAutoFit/>
          </a:bodyPr>
          <a:lstStyle/>
          <a:p>
            <a:r>
              <a:rPr lang="fr-FR" sz="1600" dirty="0">
                <a:latin typeface="Comic Sans MS" pitchFamily="66" charset="0"/>
              </a:rPr>
              <a:t>La taille du génome est mesuré en nucléotides ou en bases. En général on l’exprime en paires de bases (</a:t>
            </a:r>
            <a:r>
              <a:rPr lang="fr-FR" sz="1600" dirty="0" err="1">
                <a:latin typeface="Comic Sans MS" pitchFamily="66" charset="0"/>
              </a:rPr>
              <a:t>pb</a:t>
            </a:r>
            <a:r>
              <a:rPr lang="fr-FR" sz="1600" dirty="0">
                <a:latin typeface="Comic Sans MS" pitchFamily="66" charset="0"/>
              </a:rPr>
              <a:t>). On utilise souvent les multiples Kb (Kilo-base = 1000 bases) et Mb (Méga-base = 10</a:t>
            </a:r>
            <a:r>
              <a:rPr lang="fr-FR" sz="1600" baseline="30000" dirty="0">
                <a:latin typeface="Comic Sans MS" pitchFamily="66" charset="0"/>
              </a:rPr>
              <a:t>6 </a:t>
            </a:r>
            <a:r>
              <a:rPr lang="fr-FR" sz="1600" dirty="0">
                <a:latin typeface="Comic Sans MS" pitchFamily="66" charset="0"/>
              </a:rPr>
              <a:t>bases)</a:t>
            </a:r>
          </a:p>
        </p:txBody>
      </p:sp>
      <p:sp>
        <p:nvSpPr>
          <p:cNvPr id="8" name="ZoneTexte 7"/>
          <p:cNvSpPr txBox="1">
            <a:spLocks noChangeArrowheads="1"/>
          </p:cNvSpPr>
          <p:nvPr/>
        </p:nvSpPr>
        <p:spPr bwMode="auto">
          <a:xfrm>
            <a:off x="395536" y="3501009"/>
            <a:ext cx="3528392" cy="1323439"/>
          </a:xfrm>
          <a:prstGeom prst="rect">
            <a:avLst/>
          </a:prstGeom>
          <a:noFill/>
          <a:ln w="9525">
            <a:noFill/>
            <a:miter lim="800000"/>
            <a:headEnd/>
            <a:tailEnd/>
          </a:ln>
        </p:spPr>
        <p:txBody>
          <a:bodyPr wrap="square">
            <a:spAutoFit/>
          </a:bodyPr>
          <a:lstStyle/>
          <a:p>
            <a:r>
              <a:rPr lang="fr-FR" sz="1600" dirty="0">
                <a:latin typeface="Comic Sans MS" pitchFamily="66" charset="0"/>
              </a:rPr>
              <a:t>Il existe 4 bases différentes : </a:t>
            </a:r>
          </a:p>
          <a:p>
            <a:pPr lvl="1">
              <a:buFont typeface="Arial" charset="0"/>
              <a:buChar char="•"/>
            </a:pPr>
            <a:r>
              <a:rPr lang="fr-FR" sz="1600" dirty="0">
                <a:latin typeface="Comic Sans MS" pitchFamily="66" charset="0"/>
              </a:rPr>
              <a:t> l’adénine (A)</a:t>
            </a:r>
          </a:p>
          <a:p>
            <a:pPr lvl="1">
              <a:buFont typeface="Arial" charset="0"/>
              <a:buChar char="•"/>
            </a:pPr>
            <a:r>
              <a:rPr lang="fr-FR" sz="1600" dirty="0">
                <a:latin typeface="Comic Sans MS" pitchFamily="66" charset="0"/>
              </a:rPr>
              <a:t> la thymine (T)</a:t>
            </a:r>
          </a:p>
          <a:p>
            <a:pPr lvl="1">
              <a:buFont typeface="Arial" charset="0"/>
              <a:buChar char="•"/>
            </a:pPr>
            <a:r>
              <a:rPr lang="fr-FR" sz="1600" dirty="0">
                <a:latin typeface="Comic Sans MS" pitchFamily="66" charset="0"/>
              </a:rPr>
              <a:t> la cytosine C</a:t>
            </a:r>
          </a:p>
          <a:p>
            <a:pPr lvl="1">
              <a:buFont typeface="Arial" charset="0"/>
              <a:buChar char="•"/>
            </a:pPr>
            <a:r>
              <a:rPr lang="fr-FR" sz="1600" dirty="0">
                <a:latin typeface="Comic Sans MS" pitchFamily="66" charset="0"/>
              </a:rPr>
              <a:t> la guanine (G)</a:t>
            </a:r>
          </a:p>
        </p:txBody>
      </p:sp>
      <p:sp>
        <p:nvSpPr>
          <p:cNvPr id="9" name="ZoneTexte 8"/>
          <p:cNvSpPr txBox="1">
            <a:spLocks noChangeArrowheads="1"/>
          </p:cNvSpPr>
          <p:nvPr/>
        </p:nvSpPr>
        <p:spPr bwMode="auto">
          <a:xfrm>
            <a:off x="4094931" y="3933056"/>
            <a:ext cx="4581525" cy="584200"/>
          </a:xfrm>
          <a:prstGeom prst="rect">
            <a:avLst/>
          </a:prstGeom>
          <a:noFill/>
          <a:ln w="9525">
            <a:noFill/>
            <a:miter lim="800000"/>
            <a:headEnd/>
            <a:tailEnd/>
          </a:ln>
        </p:spPr>
        <p:txBody>
          <a:bodyPr wrap="none">
            <a:spAutoFit/>
          </a:bodyPr>
          <a:lstStyle/>
          <a:p>
            <a:r>
              <a:rPr lang="fr-FR" sz="1600" dirty="0">
                <a:latin typeface="Comic Sans MS" pitchFamily="66" charset="0"/>
              </a:rPr>
              <a:t>La </a:t>
            </a:r>
            <a:r>
              <a:rPr lang="fr-FR" sz="1600" dirty="0" smtClean="0">
                <a:latin typeface="Comic Sans MS" pitchFamily="66" charset="0"/>
              </a:rPr>
              <a:t>thymine </a:t>
            </a:r>
            <a:r>
              <a:rPr lang="fr-FR" sz="1600" dirty="0">
                <a:latin typeface="Comic Sans MS" pitchFamily="66" charset="0"/>
              </a:rPr>
              <a:t>et la cytosine sont des pyrimidines</a:t>
            </a:r>
          </a:p>
          <a:p>
            <a:r>
              <a:rPr lang="fr-FR" sz="1600" dirty="0">
                <a:latin typeface="Comic Sans MS" pitchFamily="66" charset="0"/>
              </a:rPr>
              <a:t>L’adénine et la guanine sont des purines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1928813" y="214313"/>
            <a:ext cx="5072062"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L’acide </a:t>
            </a:r>
            <a:r>
              <a:rPr lang="fr-FR" sz="2000" dirty="0" err="1">
                <a:solidFill>
                  <a:srgbClr val="0000FF"/>
                </a:solidFill>
                <a:latin typeface="Comic Sans MS" pitchFamily="66" charset="0"/>
                <a:cs typeface="+mn-cs"/>
              </a:rPr>
              <a:t>desoxyribonucléique</a:t>
            </a:r>
            <a:r>
              <a:rPr lang="fr-FR" sz="2000" dirty="0">
                <a:solidFill>
                  <a:srgbClr val="0000FF"/>
                </a:solidFill>
                <a:latin typeface="Comic Sans MS" pitchFamily="66" charset="0"/>
                <a:cs typeface="+mn-cs"/>
              </a:rPr>
              <a:t> : l’ADN</a:t>
            </a:r>
          </a:p>
        </p:txBody>
      </p:sp>
      <p:sp>
        <p:nvSpPr>
          <p:cNvPr id="13315" name="ZoneTexte 2"/>
          <p:cNvSpPr txBox="1">
            <a:spLocks noChangeArrowheads="1"/>
          </p:cNvSpPr>
          <p:nvPr/>
        </p:nvSpPr>
        <p:spPr bwMode="auto">
          <a:xfrm>
            <a:off x="214313" y="1143000"/>
            <a:ext cx="8715375" cy="1816100"/>
          </a:xfrm>
          <a:prstGeom prst="rect">
            <a:avLst/>
          </a:prstGeom>
          <a:noFill/>
          <a:ln w="9525">
            <a:noFill/>
            <a:miter lim="800000"/>
            <a:headEnd/>
            <a:tailEnd/>
          </a:ln>
        </p:spPr>
        <p:txBody>
          <a:bodyPr>
            <a:spAutoFit/>
          </a:bodyPr>
          <a:lstStyle/>
          <a:p>
            <a:r>
              <a:rPr lang="fr-FR" sz="1600">
                <a:latin typeface="Comic Sans MS" pitchFamily="66" charset="0"/>
              </a:rPr>
              <a:t>L’ADN est constitué de deux brins formant une double hélice. Ceci est possible car les bases sont complémentaires deux à deux et peuvent interagir par des liaisons hydrogènes.</a:t>
            </a:r>
          </a:p>
          <a:p>
            <a:endParaRPr lang="fr-FR" sz="1600">
              <a:latin typeface="Comic Sans MS" pitchFamily="66" charset="0"/>
            </a:endParaRPr>
          </a:p>
          <a:p>
            <a:r>
              <a:rPr lang="fr-FR" sz="1600">
                <a:latin typeface="Comic Sans MS" pitchFamily="66" charset="0"/>
              </a:rPr>
              <a:t>On peut avoir les interactions suivantes appelées Watson-Crick</a:t>
            </a:r>
          </a:p>
          <a:p>
            <a:pPr lvl="3"/>
            <a:endParaRPr lang="fr-FR" sz="1600">
              <a:latin typeface="Comic Sans MS" pitchFamily="66" charset="0"/>
            </a:endParaRPr>
          </a:p>
          <a:p>
            <a:pPr lvl="1"/>
            <a:r>
              <a:rPr lang="fr-FR" sz="1600">
                <a:latin typeface="Comic Sans MS" pitchFamily="66" charset="0"/>
              </a:rPr>
              <a:t>A-T ou T-A avec deux liaisons hydrogènes</a:t>
            </a:r>
          </a:p>
          <a:p>
            <a:pPr lvl="1"/>
            <a:r>
              <a:rPr lang="fr-FR" sz="1600">
                <a:latin typeface="Comic Sans MS" pitchFamily="66" charset="0"/>
              </a:rPr>
              <a:t>C-G ou G-C avec trois liaisons hydrogènes</a:t>
            </a:r>
          </a:p>
        </p:txBody>
      </p:sp>
      <p:pic>
        <p:nvPicPr>
          <p:cNvPr id="4" name="Image 3" descr="DNA_chemical_structure-1.png"/>
          <p:cNvPicPr>
            <a:picLocks noChangeAspect="1"/>
          </p:cNvPicPr>
          <p:nvPr/>
        </p:nvPicPr>
        <p:blipFill>
          <a:blip r:embed="rId2"/>
          <a:stretch>
            <a:fillRect/>
          </a:stretch>
        </p:blipFill>
        <p:spPr>
          <a:xfrm>
            <a:off x="5214938" y="2286000"/>
            <a:ext cx="3643312" cy="4252913"/>
          </a:xfrm>
          <a:prstGeom prst="rect">
            <a:avLst/>
          </a:prstGeom>
          <a:solidFill>
            <a:schemeClr val="accent1">
              <a:lumMod val="20000"/>
              <a:lumOff val="80000"/>
            </a:schemeClr>
          </a:solidFill>
        </p:spPr>
      </p:pic>
      <p:sp>
        <p:nvSpPr>
          <p:cNvPr id="13317" name="ZoneTexte 7"/>
          <p:cNvSpPr txBox="1">
            <a:spLocks noChangeArrowheads="1"/>
          </p:cNvSpPr>
          <p:nvPr/>
        </p:nvSpPr>
        <p:spPr bwMode="auto">
          <a:xfrm>
            <a:off x="8010525" y="3286125"/>
            <a:ext cx="1133475" cy="307975"/>
          </a:xfrm>
          <a:prstGeom prst="rect">
            <a:avLst/>
          </a:prstGeom>
          <a:noFill/>
          <a:ln w="9525">
            <a:noFill/>
            <a:miter lim="800000"/>
            <a:headEnd/>
            <a:tailEnd/>
          </a:ln>
        </p:spPr>
        <p:txBody>
          <a:bodyPr wrap="none">
            <a:spAutoFit/>
          </a:bodyPr>
          <a:lstStyle/>
          <a:p>
            <a:r>
              <a:rPr lang="fr-FR" sz="1400">
                <a:latin typeface="Comic Sans MS" pitchFamily="66" charset="0"/>
              </a:rPr>
              <a:t>nucléotides</a:t>
            </a:r>
          </a:p>
        </p:txBody>
      </p:sp>
      <p:cxnSp>
        <p:nvCxnSpPr>
          <p:cNvPr id="13318" name="Connecteur droit avec flèche 9"/>
          <p:cNvCxnSpPr>
            <a:cxnSpLocks noChangeShapeType="1"/>
            <a:endCxn id="13317" idx="2"/>
          </p:cNvCxnSpPr>
          <p:nvPr/>
        </p:nvCxnSpPr>
        <p:spPr bwMode="auto">
          <a:xfrm flipV="1">
            <a:off x="8215313" y="3594100"/>
            <a:ext cx="361950" cy="192088"/>
          </a:xfrm>
          <a:prstGeom prst="straightConnector1">
            <a:avLst/>
          </a:prstGeom>
          <a:noFill/>
          <a:ln w="9525" algn="ctr">
            <a:solidFill>
              <a:schemeClr val="tx1"/>
            </a:solidFill>
            <a:round/>
            <a:headEnd/>
            <a:tailEnd type="arrow" w="med" len="med"/>
          </a:ln>
        </p:spPr>
      </p:cxnSp>
      <p:pic>
        <p:nvPicPr>
          <p:cNvPr id="11" name="Image 10" descr="ADN_animation.gif"/>
          <p:cNvPicPr>
            <a:picLocks noChangeAspect="1"/>
          </p:cNvPicPr>
          <p:nvPr/>
        </p:nvPicPr>
        <p:blipFill>
          <a:blip r:embed="rId3"/>
          <a:srcRect/>
          <a:stretch>
            <a:fillRect/>
          </a:stretch>
        </p:blipFill>
        <p:spPr bwMode="auto">
          <a:xfrm>
            <a:off x="1214438" y="3357563"/>
            <a:ext cx="1724025" cy="2981325"/>
          </a:xfrm>
          <a:prstGeom prst="rect">
            <a:avLst/>
          </a:prstGeom>
          <a:noFill/>
          <a:ln w="9525">
            <a:noFill/>
            <a:miter lim="800000"/>
            <a:headEnd/>
            <a:tailEnd/>
          </a:ln>
        </p:spPr>
      </p:pic>
      <p:sp>
        <p:nvSpPr>
          <p:cNvPr id="13320" name="Forme libre 11"/>
          <p:cNvSpPr>
            <a:spLocks noChangeArrowheads="1"/>
          </p:cNvSpPr>
          <p:nvPr/>
        </p:nvSpPr>
        <p:spPr bwMode="auto">
          <a:xfrm>
            <a:off x="6983413" y="3513138"/>
            <a:ext cx="1433512" cy="1165225"/>
          </a:xfrm>
          <a:custGeom>
            <a:avLst/>
            <a:gdLst>
              <a:gd name="T0" fmla="*/ 26310 w 1433079"/>
              <a:gd name="T1" fmla="*/ 132861 h 1165002"/>
              <a:gd name="T2" fmla="*/ 38033 w 1433079"/>
              <a:gd name="T3" fmla="*/ 883138 h 1165002"/>
              <a:gd name="T4" fmla="*/ 143541 w 1433079"/>
              <a:gd name="T5" fmla="*/ 894861 h 1165002"/>
              <a:gd name="T6" fmla="*/ 225602 w 1433079"/>
              <a:gd name="T7" fmla="*/ 906584 h 1165002"/>
              <a:gd name="T8" fmla="*/ 319387 w 1433079"/>
              <a:gd name="T9" fmla="*/ 918307 h 1165002"/>
              <a:gd name="T10" fmla="*/ 506956 w 1433079"/>
              <a:gd name="T11" fmla="*/ 941753 h 1165002"/>
              <a:gd name="T12" fmla="*/ 553848 w 1433079"/>
              <a:gd name="T13" fmla="*/ 953476 h 1165002"/>
              <a:gd name="T14" fmla="*/ 671079 w 1433079"/>
              <a:gd name="T15" fmla="*/ 965199 h 1165002"/>
              <a:gd name="T16" fmla="*/ 717972 w 1433079"/>
              <a:gd name="T17" fmla="*/ 976922 h 1165002"/>
              <a:gd name="T18" fmla="*/ 800033 w 1433079"/>
              <a:gd name="T19" fmla="*/ 1000369 h 1165002"/>
              <a:gd name="T20" fmla="*/ 905541 w 1433079"/>
              <a:gd name="T21" fmla="*/ 1012092 h 1165002"/>
              <a:gd name="T22" fmla="*/ 975879 w 1433079"/>
              <a:gd name="T23" fmla="*/ 1035538 h 1165002"/>
              <a:gd name="T24" fmla="*/ 1011048 w 1433079"/>
              <a:gd name="T25" fmla="*/ 1058984 h 1165002"/>
              <a:gd name="T26" fmla="*/ 1069664 w 1433079"/>
              <a:gd name="T27" fmla="*/ 1070707 h 1165002"/>
              <a:gd name="T28" fmla="*/ 1104833 w 1433079"/>
              <a:gd name="T29" fmla="*/ 1094153 h 1165002"/>
              <a:gd name="T30" fmla="*/ 1175172 w 1433079"/>
              <a:gd name="T31" fmla="*/ 1117599 h 1165002"/>
              <a:gd name="T32" fmla="*/ 1210341 w 1433079"/>
              <a:gd name="T33" fmla="*/ 1129322 h 1165002"/>
              <a:gd name="T34" fmla="*/ 1245510 w 1433079"/>
              <a:gd name="T35" fmla="*/ 1141046 h 1165002"/>
              <a:gd name="T36" fmla="*/ 1327572 w 1433079"/>
              <a:gd name="T37" fmla="*/ 1164492 h 1165002"/>
              <a:gd name="T38" fmla="*/ 1374464 w 1433079"/>
              <a:gd name="T39" fmla="*/ 1152769 h 1165002"/>
              <a:gd name="T40" fmla="*/ 1409633 w 1433079"/>
              <a:gd name="T41" fmla="*/ 1012092 h 1165002"/>
              <a:gd name="T42" fmla="*/ 1433079 w 1433079"/>
              <a:gd name="T43" fmla="*/ 824522 h 1165002"/>
              <a:gd name="T44" fmla="*/ 1421356 w 1433079"/>
              <a:gd name="T45" fmla="*/ 578338 h 1165002"/>
              <a:gd name="T46" fmla="*/ 1351018 w 1433079"/>
              <a:gd name="T47" fmla="*/ 437661 h 1165002"/>
              <a:gd name="T48" fmla="*/ 1245510 w 1433079"/>
              <a:gd name="T49" fmla="*/ 425938 h 1165002"/>
              <a:gd name="T50" fmla="*/ 1175172 w 1433079"/>
              <a:gd name="T51" fmla="*/ 402492 h 1165002"/>
              <a:gd name="T52" fmla="*/ 1151725 w 1433079"/>
              <a:gd name="T53" fmla="*/ 379046 h 1165002"/>
              <a:gd name="T54" fmla="*/ 1081387 w 1433079"/>
              <a:gd name="T55" fmla="*/ 355599 h 1165002"/>
              <a:gd name="T56" fmla="*/ 1011048 w 1433079"/>
              <a:gd name="T57" fmla="*/ 332153 h 1165002"/>
              <a:gd name="T58" fmla="*/ 975879 w 1433079"/>
              <a:gd name="T59" fmla="*/ 320430 h 1165002"/>
              <a:gd name="T60" fmla="*/ 870372 w 1433079"/>
              <a:gd name="T61" fmla="*/ 308707 h 1165002"/>
              <a:gd name="T62" fmla="*/ 764864 w 1433079"/>
              <a:gd name="T63" fmla="*/ 273538 h 1165002"/>
              <a:gd name="T64" fmla="*/ 694525 w 1433079"/>
              <a:gd name="T65" fmla="*/ 250092 h 1165002"/>
              <a:gd name="T66" fmla="*/ 600741 w 1433079"/>
              <a:gd name="T67" fmla="*/ 226646 h 1165002"/>
              <a:gd name="T68" fmla="*/ 542125 w 1433079"/>
              <a:gd name="T69" fmla="*/ 179753 h 1165002"/>
              <a:gd name="T70" fmla="*/ 506956 w 1433079"/>
              <a:gd name="T71" fmla="*/ 168030 h 1165002"/>
              <a:gd name="T72" fmla="*/ 471787 w 1433079"/>
              <a:gd name="T73" fmla="*/ 144584 h 1165002"/>
              <a:gd name="T74" fmla="*/ 401448 w 1433079"/>
              <a:gd name="T75" fmla="*/ 121138 h 1165002"/>
              <a:gd name="T76" fmla="*/ 366279 w 1433079"/>
              <a:gd name="T77" fmla="*/ 109415 h 1165002"/>
              <a:gd name="T78" fmla="*/ 295941 w 1433079"/>
              <a:gd name="T79" fmla="*/ 85969 h 1165002"/>
              <a:gd name="T80" fmla="*/ 260772 w 1433079"/>
              <a:gd name="T81" fmla="*/ 74246 h 1165002"/>
              <a:gd name="T82" fmla="*/ 38033 w 1433079"/>
              <a:gd name="T83" fmla="*/ 85969 h 1165002"/>
              <a:gd name="T84" fmla="*/ 26310 w 1433079"/>
              <a:gd name="T85" fmla="*/ 132861 h 11650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3079"/>
              <a:gd name="T130" fmla="*/ 0 h 1165002"/>
              <a:gd name="T131" fmla="*/ 1433079 w 1433079"/>
              <a:gd name="T132" fmla="*/ 1165002 h 11650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3079" h="1165002">
                <a:moveTo>
                  <a:pt x="26310" y="132861"/>
                </a:moveTo>
                <a:cubicBezTo>
                  <a:pt x="26310" y="265722"/>
                  <a:pt x="0" y="635924"/>
                  <a:pt x="38033" y="883138"/>
                </a:cubicBezTo>
                <a:cubicBezTo>
                  <a:pt x="43414" y="918112"/>
                  <a:pt x="108428" y="890472"/>
                  <a:pt x="143541" y="894861"/>
                </a:cubicBezTo>
                <a:cubicBezTo>
                  <a:pt x="170959" y="898288"/>
                  <a:pt x="198213" y="902932"/>
                  <a:pt x="225602" y="906584"/>
                </a:cubicBezTo>
                <a:lnTo>
                  <a:pt x="319387" y="918307"/>
                </a:lnTo>
                <a:cubicBezTo>
                  <a:pt x="429817" y="945915"/>
                  <a:pt x="297979" y="915631"/>
                  <a:pt x="506956" y="941753"/>
                </a:cubicBezTo>
                <a:cubicBezTo>
                  <a:pt x="522943" y="943751"/>
                  <a:pt x="537898" y="951197"/>
                  <a:pt x="553848" y="953476"/>
                </a:cubicBezTo>
                <a:cubicBezTo>
                  <a:pt x="592725" y="959030"/>
                  <a:pt x="632002" y="961291"/>
                  <a:pt x="671079" y="965199"/>
                </a:cubicBezTo>
                <a:cubicBezTo>
                  <a:pt x="686710" y="969107"/>
                  <a:pt x="702480" y="972496"/>
                  <a:pt x="717972" y="976922"/>
                </a:cubicBezTo>
                <a:cubicBezTo>
                  <a:pt x="753725" y="987137"/>
                  <a:pt x="760320" y="994259"/>
                  <a:pt x="800033" y="1000369"/>
                </a:cubicBezTo>
                <a:cubicBezTo>
                  <a:pt x="835007" y="1005750"/>
                  <a:pt x="870372" y="1008184"/>
                  <a:pt x="905541" y="1012092"/>
                </a:cubicBezTo>
                <a:cubicBezTo>
                  <a:pt x="928987" y="1019907"/>
                  <a:pt x="955315" y="1021829"/>
                  <a:pt x="975879" y="1035538"/>
                </a:cubicBezTo>
                <a:cubicBezTo>
                  <a:pt x="987602" y="1043353"/>
                  <a:pt x="997856" y="1054037"/>
                  <a:pt x="1011048" y="1058984"/>
                </a:cubicBezTo>
                <a:cubicBezTo>
                  <a:pt x="1029705" y="1065980"/>
                  <a:pt x="1050125" y="1066799"/>
                  <a:pt x="1069664" y="1070707"/>
                </a:cubicBezTo>
                <a:cubicBezTo>
                  <a:pt x="1081387" y="1078522"/>
                  <a:pt x="1091958" y="1088431"/>
                  <a:pt x="1104833" y="1094153"/>
                </a:cubicBezTo>
                <a:cubicBezTo>
                  <a:pt x="1127417" y="1104190"/>
                  <a:pt x="1151726" y="1109784"/>
                  <a:pt x="1175172" y="1117599"/>
                </a:cubicBezTo>
                <a:lnTo>
                  <a:pt x="1210341" y="1129322"/>
                </a:lnTo>
                <a:cubicBezTo>
                  <a:pt x="1222064" y="1133230"/>
                  <a:pt x="1233522" y="1138049"/>
                  <a:pt x="1245510" y="1141046"/>
                </a:cubicBezTo>
                <a:cubicBezTo>
                  <a:pt x="1304390" y="1155766"/>
                  <a:pt x="1277117" y="1147674"/>
                  <a:pt x="1327572" y="1164492"/>
                </a:cubicBezTo>
                <a:cubicBezTo>
                  <a:pt x="1343203" y="1160584"/>
                  <a:pt x="1363979" y="1165002"/>
                  <a:pt x="1374464" y="1152769"/>
                </a:cubicBezTo>
                <a:cubicBezTo>
                  <a:pt x="1392672" y="1131526"/>
                  <a:pt x="1406113" y="1037903"/>
                  <a:pt x="1409633" y="1012092"/>
                </a:cubicBezTo>
                <a:cubicBezTo>
                  <a:pt x="1418146" y="949660"/>
                  <a:pt x="1433079" y="824522"/>
                  <a:pt x="1433079" y="824522"/>
                </a:cubicBezTo>
                <a:cubicBezTo>
                  <a:pt x="1429171" y="742461"/>
                  <a:pt x="1430428" y="659990"/>
                  <a:pt x="1421356" y="578338"/>
                </a:cubicBezTo>
                <a:cubicBezTo>
                  <a:pt x="1419145" y="558437"/>
                  <a:pt x="1377248" y="440575"/>
                  <a:pt x="1351018" y="437661"/>
                </a:cubicBezTo>
                <a:lnTo>
                  <a:pt x="1245510" y="425938"/>
                </a:lnTo>
                <a:cubicBezTo>
                  <a:pt x="1222064" y="418123"/>
                  <a:pt x="1192648" y="419967"/>
                  <a:pt x="1175172" y="402492"/>
                </a:cubicBezTo>
                <a:cubicBezTo>
                  <a:pt x="1167356" y="394677"/>
                  <a:pt x="1161611" y="383989"/>
                  <a:pt x="1151725" y="379046"/>
                </a:cubicBezTo>
                <a:cubicBezTo>
                  <a:pt x="1129620" y="367993"/>
                  <a:pt x="1104833" y="363415"/>
                  <a:pt x="1081387" y="355599"/>
                </a:cubicBezTo>
                <a:lnTo>
                  <a:pt x="1011048" y="332153"/>
                </a:lnTo>
                <a:cubicBezTo>
                  <a:pt x="999325" y="328245"/>
                  <a:pt x="988161" y="321795"/>
                  <a:pt x="975879" y="320430"/>
                </a:cubicBezTo>
                <a:lnTo>
                  <a:pt x="870372" y="308707"/>
                </a:lnTo>
                <a:lnTo>
                  <a:pt x="764864" y="273538"/>
                </a:lnTo>
                <a:cubicBezTo>
                  <a:pt x="764860" y="273537"/>
                  <a:pt x="694528" y="250093"/>
                  <a:pt x="694525" y="250092"/>
                </a:cubicBezTo>
                <a:cubicBezTo>
                  <a:pt x="623793" y="235946"/>
                  <a:pt x="654813" y="244670"/>
                  <a:pt x="600741" y="226646"/>
                </a:cubicBezTo>
                <a:cubicBezTo>
                  <a:pt x="578932" y="204836"/>
                  <a:pt x="571705" y="194543"/>
                  <a:pt x="542125" y="179753"/>
                </a:cubicBezTo>
                <a:cubicBezTo>
                  <a:pt x="531072" y="174227"/>
                  <a:pt x="518009" y="173556"/>
                  <a:pt x="506956" y="168030"/>
                </a:cubicBezTo>
                <a:cubicBezTo>
                  <a:pt x="494354" y="161729"/>
                  <a:pt x="484662" y="150306"/>
                  <a:pt x="471787" y="144584"/>
                </a:cubicBezTo>
                <a:cubicBezTo>
                  <a:pt x="449203" y="134547"/>
                  <a:pt x="424894" y="128953"/>
                  <a:pt x="401448" y="121138"/>
                </a:cubicBezTo>
                <a:lnTo>
                  <a:pt x="366279" y="109415"/>
                </a:lnTo>
                <a:lnTo>
                  <a:pt x="295941" y="85969"/>
                </a:lnTo>
                <a:lnTo>
                  <a:pt x="260772" y="74246"/>
                </a:lnTo>
                <a:cubicBezTo>
                  <a:pt x="186526" y="78154"/>
                  <a:pt x="110938" y="71388"/>
                  <a:pt x="38033" y="85969"/>
                </a:cubicBezTo>
                <a:cubicBezTo>
                  <a:pt x="25916" y="88392"/>
                  <a:pt x="26310" y="0"/>
                  <a:pt x="26310" y="132861"/>
                </a:cubicBezTo>
                <a:close/>
              </a:path>
            </a:pathLst>
          </a:custGeom>
          <a:noFill/>
          <a:ln w="19050" algn="ctr">
            <a:solidFill>
              <a:schemeClr val="tx1"/>
            </a:solidFill>
            <a:round/>
            <a:headEnd/>
            <a:tailEnd/>
          </a:ln>
        </p:spPr>
        <p:txBody>
          <a:bodyPr/>
          <a:lstStyle/>
          <a:p>
            <a:pPr eaLnBrk="0" hangingPunct="0"/>
            <a:endParaRPr lang="fr-FR" sz="1400">
              <a:latin typeface="Times New Roman" charset="0"/>
            </a:endParaRPr>
          </a:p>
        </p:txBody>
      </p:sp>
    </p:spTree>
    <p:extLst>
      <p:ext uri="{BB962C8B-B14F-4D97-AF65-F5344CB8AC3E}">
        <p14:creationId xmlns:p14="http://schemas.microsoft.com/office/powerpoint/2010/main" val="29989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jpg                                                          00106734&#10;le grand X                     BCA1661D:"/>
          <p:cNvPicPr>
            <a:picLocks noChangeAspect="1" noChangeArrowheads="1"/>
          </p:cNvPicPr>
          <p:nvPr/>
        </p:nvPicPr>
        <p:blipFill>
          <a:blip r:embed="rId2" cstate="print"/>
          <a:srcRect/>
          <a:stretch>
            <a:fillRect/>
          </a:stretch>
        </p:blipFill>
        <p:spPr bwMode="auto">
          <a:xfrm>
            <a:off x="5286380" y="1214422"/>
            <a:ext cx="3176587" cy="5314950"/>
          </a:xfrm>
          <a:prstGeom prst="rect">
            <a:avLst/>
          </a:prstGeom>
          <a:noFill/>
          <a:ln w="9525">
            <a:noFill/>
            <a:miter lim="800000"/>
            <a:headEnd/>
            <a:tailEnd/>
          </a:ln>
        </p:spPr>
      </p:pic>
      <p:sp>
        <p:nvSpPr>
          <p:cNvPr id="4" name="Text Box 1027"/>
          <p:cNvSpPr txBox="1">
            <a:spLocks noChangeArrowheads="1"/>
          </p:cNvSpPr>
          <p:nvPr/>
        </p:nvSpPr>
        <p:spPr bwMode="auto">
          <a:xfrm>
            <a:off x="2428860" y="142852"/>
            <a:ext cx="3857625"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Taille des génomes</a:t>
            </a:r>
          </a:p>
        </p:txBody>
      </p:sp>
      <p:sp>
        <p:nvSpPr>
          <p:cNvPr id="15365" name="ZoneTexte 4"/>
          <p:cNvSpPr txBox="1">
            <a:spLocks noChangeArrowheads="1"/>
          </p:cNvSpPr>
          <p:nvPr/>
        </p:nvSpPr>
        <p:spPr bwMode="auto">
          <a:xfrm>
            <a:off x="5357818" y="785794"/>
            <a:ext cx="2963863" cy="338137"/>
          </a:xfrm>
          <a:prstGeom prst="rect">
            <a:avLst/>
          </a:prstGeom>
          <a:noFill/>
          <a:ln w="9525">
            <a:noFill/>
            <a:miter lim="800000"/>
            <a:headEnd/>
            <a:tailEnd/>
          </a:ln>
        </p:spPr>
        <p:txBody>
          <a:bodyPr wrap="none">
            <a:spAutoFit/>
          </a:bodyPr>
          <a:lstStyle/>
          <a:p>
            <a:r>
              <a:rPr lang="fr-FR" sz="1600" u="sng" dirty="0">
                <a:latin typeface="Comic Sans MS" pitchFamily="66" charset="0"/>
              </a:rPr>
              <a:t>Exemple génomes eucaryotes</a:t>
            </a:r>
          </a:p>
        </p:txBody>
      </p:sp>
      <p:graphicFrame>
        <p:nvGraphicFramePr>
          <p:cNvPr id="6" name="Tableau 5"/>
          <p:cNvGraphicFramePr>
            <a:graphicFrameLocks noGrp="1"/>
          </p:cNvGraphicFramePr>
          <p:nvPr/>
        </p:nvGraphicFramePr>
        <p:xfrm>
          <a:off x="357158" y="1643050"/>
          <a:ext cx="3786214" cy="3643337"/>
        </p:xfrm>
        <a:graphic>
          <a:graphicData uri="http://schemas.openxmlformats.org/drawingml/2006/table">
            <a:tbl>
              <a:tblPr firstRow="1" bandRow="1">
                <a:tableStyleId>{21E4AEA4-8DFA-4A89-87EB-49C32662AFE0}</a:tableStyleId>
              </a:tblPr>
              <a:tblGrid>
                <a:gridCol w="2532746"/>
                <a:gridCol w="1253468"/>
              </a:tblGrid>
              <a:tr h="405545">
                <a:tc>
                  <a:txBody>
                    <a:bodyPr/>
                    <a:lstStyle/>
                    <a:p>
                      <a:r>
                        <a:rPr lang="fr-FR" sz="1000" dirty="0" err="1" smtClean="0">
                          <a:latin typeface="Comic Sans MS" pitchFamily="66" charset="0"/>
                        </a:rPr>
                        <a:t>Species</a:t>
                      </a:r>
                      <a:endParaRPr lang="fr-FR" sz="1000" dirty="0">
                        <a:latin typeface="Comic Sans MS" pitchFamily="66" charset="0"/>
                      </a:endParaRPr>
                    </a:p>
                  </a:txBody>
                  <a:tcPr/>
                </a:tc>
                <a:tc>
                  <a:txBody>
                    <a:bodyPr/>
                    <a:lstStyle/>
                    <a:p>
                      <a:pPr algn="ctr"/>
                      <a:r>
                        <a:rPr lang="fr-FR" sz="1000" dirty="0" err="1" smtClean="0">
                          <a:latin typeface="Comic Sans MS" pitchFamily="66" charset="0"/>
                        </a:rPr>
                        <a:t>Genome</a:t>
                      </a:r>
                      <a:r>
                        <a:rPr lang="fr-FR" sz="1000" dirty="0" smtClean="0">
                          <a:latin typeface="Comic Sans MS" pitchFamily="66" charset="0"/>
                        </a:rPr>
                        <a:t> size (Mb)</a:t>
                      </a:r>
                      <a:endParaRPr lang="fr-FR" sz="1000" dirty="0">
                        <a:latin typeface="Comic Sans MS" pitchFamily="66" charset="0"/>
                      </a:endParaRPr>
                    </a:p>
                  </a:txBody>
                  <a:tcPr/>
                </a:tc>
              </a:tr>
              <a:tr h="249566">
                <a:tc>
                  <a:txBody>
                    <a:bodyPr/>
                    <a:lstStyle/>
                    <a:p>
                      <a:r>
                        <a:rPr lang="fr-FR" sz="1000" dirty="0" err="1" smtClean="0">
                          <a:latin typeface="Comic Sans MS" pitchFamily="66" charset="0"/>
                        </a:rPr>
                        <a:t>Bacteria</a:t>
                      </a:r>
                      <a:endParaRPr lang="fr-FR" sz="1000" dirty="0">
                        <a:latin typeface="Comic Sans MS" pitchFamily="66" charset="0"/>
                      </a:endParaRPr>
                    </a:p>
                  </a:txBody>
                  <a:tcPr/>
                </a:tc>
                <a:tc>
                  <a:txBody>
                    <a:bodyPr/>
                    <a:lstStyle/>
                    <a:p>
                      <a:pPr algn="ctr"/>
                      <a:endParaRPr lang="fr-FR" sz="1000" dirty="0">
                        <a:latin typeface="Comic Sans MS" pitchFamily="66" charset="0"/>
                      </a:endParaRPr>
                    </a:p>
                  </a:txBody>
                  <a:tcPr/>
                </a:tc>
              </a:tr>
              <a:tr h="271833">
                <a:tc>
                  <a:txBody>
                    <a:bodyPr/>
                    <a:lstStyle/>
                    <a:p>
                      <a:r>
                        <a:rPr lang="fr-FR" sz="1000" i="1" dirty="0" err="1" smtClean="0">
                          <a:latin typeface="Comic Sans MS" pitchFamily="66" charset="0"/>
                        </a:rPr>
                        <a:t>Mycoplasma</a:t>
                      </a:r>
                      <a:r>
                        <a:rPr lang="fr-FR" sz="1000" i="1" dirty="0" smtClean="0">
                          <a:latin typeface="Comic Sans MS" pitchFamily="66" charset="0"/>
                        </a:rPr>
                        <a:t> </a:t>
                      </a:r>
                      <a:r>
                        <a:rPr lang="fr-FR" sz="1000" i="1" dirty="0" err="1" smtClean="0">
                          <a:latin typeface="Comic Sans MS" pitchFamily="66" charset="0"/>
                        </a:rPr>
                        <a:t>genitalium</a:t>
                      </a:r>
                      <a:endParaRPr lang="fr-FR" sz="1000" i="1" dirty="0">
                        <a:latin typeface="Comic Sans MS" pitchFamily="66" charset="0"/>
                      </a:endParaRPr>
                    </a:p>
                  </a:txBody>
                  <a:tcPr/>
                </a:tc>
                <a:tc>
                  <a:txBody>
                    <a:bodyPr/>
                    <a:lstStyle/>
                    <a:p>
                      <a:pPr algn="ctr"/>
                      <a:r>
                        <a:rPr lang="fr-FR" sz="1000" dirty="0" smtClean="0">
                          <a:latin typeface="Comic Sans MS" pitchFamily="66" charset="0"/>
                        </a:rPr>
                        <a:t>0,58</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Heamophilus</a:t>
                      </a:r>
                      <a:r>
                        <a:rPr lang="fr-FR" sz="1000" i="1" dirty="0" smtClean="0">
                          <a:latin typeface="Comic Sans MS" pitchFamily="66" charset="0"/>
                        </a:rPr>
                        <a:t> </a:t>
                      </a:r>
                      <a:r>
                        <a:rPr lang="fr-FR" sz="1000" i="1" dirty="0" err="1" smtClean="0">
                          <a:latin typeface="Comic Sans MS" pitchFamily="66" charset="0"/>
                        </a:rPr>
                        <a:t>influenzae</a:t>
                      </a:r>
                      <a:endParaRPr lang="fr-FR" sz="1000" i="1" dirty="0">
                        <a:latin typeface="Comic Sans MS" pitchFamily="66" charset="0"/>
                      </a:endParaRPr>
                    </a:p>
                  </a:txBody>
                  <a:tcPr/>
                </a:tc>
                <a:tc>
                  <a:txBody>
                    <a:bodyPr/>
                    <a:lstStyle/>
                    <a:p>
                      <a:pPr algn="ctr"/>
                      <a:r>
                        <a:rPr lang="fr-FR" sz="1000" dirty="0" smtClean="0">
                          <a:latin typeface="Comic Sans MS" pitchFamily="66" charset="0"/>
                        </a:rPr>
                        <a:t>1,8</a:t>
                      </a:r>
                      <a:endParaRPr lang="fr-FR" sz="1000" dirty="0">
                        <a:latin typeface="Comic Sans MS" pitchFamily="66" charset="0"/>
                      </a:endParaRPr>
                    </a:p>
                  </a:txBody>
                  <a:tcPr/>
                </a:tc>
              </a:tr>
              <a:tr h="272131">
                <a:tc>
                  <a:txBody>
                    <a:bodyPr/>
                    <a:lstStyle/>
                    <a:p>
                      <a:r>
                        <a:rPr lang="fr-FR" sz="1000" i="1" dirty="0" smtClean="0">
                          <a:latin typeface="Comic Sans MS" pitchFamily="66" charset="0"/>
                        </a:rPr>
                        <a:t>Escherichia coli K12</a:t>
                      </a:r>
                      <a:endParaRPr lang="fr-FR" sz="1000" i="1" dirty="0">
                        <a:latin typeface="Comic Sans MS" pitchFamily="66" charset="0"/>
                      </a:endParaRPr>
                    </a:p>
                  </a:txBody>
                  <a:tcPr/>
                </a:tc>
                <a:tc>
                  <a:txBody>
                    <a:bodyPr/>
                    <a:lstStyle/>
                    <a:p>
                      <a:pPr algn="ctr"/>
                      <a:r>
                        <a:rPr lang="fr-FR" sz="1000" dirty="0" smtClean="0">
                          <a:latin typeface="Comic Sans MS" pitchFamily="66" charset="0"/>
                        </a:rPr>
                        <a:t>4,6</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Bacillus</a:t>
                      </a:r>
                      <a:r>
                        <a:rPr lang="fr-FR" sz="1000" i="1" dirty="0" smtClean="0">
                          <a:latin typeface="Comic Sans MS" pitchFamily="66" charset="0"/>
                        </a:rPr>
                        <a:t> </a:t>
                      </a:r>
                      <a:r>
                        <a:rPr lang="fr-FR" sz="1000" i="1" dirty="0" err="1" smtClean="0">
                          <a:latin typeface="Comic Sans MS" pitchFamily="66" charset="0"/>
                        </a:rPr>
                        <a:t>subtilis</a:t>
                      </a:r>
                      <a:endParaRPr lang="fr-FR" sz="1000" i="1" dirty="0">
                        <a:latin typeface="Comic Sans MS" pitchFamily="66" charset="0"/>
                      </a:endParaRPr>
                    </a:p>
                  </a:txBody>
                  <a:tcPr/>
                </a:tc>
                <a:tc>
                  <a:txBody>
                    <a:bodyPr/>
                    <a:lstStyle/>
                    <a:p>
                      <a:pPr algn="ctr"/>
                      <a:r>
                        <a:rPr lang="fr-FR" sz="1000" dirty="0" smtClean="0">
                          <a:latin typeface="Comic Sans MS" pitchFamily="66" charset="0"/>
                        </a:rPr>
                        <a:t>4,2</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Pseudomonas</a:t>
                      </a:r>
                      <a:r>
                        <a:rPr lang="fr-FR" sz="1000" i="1" dirty="0" smtClean="0">
                          <a:latin typeface="Comic Sans MS" pitchFamily="66" charset="0"/>
                        </a:rPr>
                        <a:t> </a:t>
                      </a:r>
                      <a:r>
                        <a:rPr lang="fr-FR" sz="1000" i="1" dirty="0" err="1" smtClean="0">
                          <a:latin typeface="Comic Sans MS" pitchFamily="66" charset="0"/>
                        </a:rPr>
                        <a:t>aeruginosa</a:t>
                      </a:r>
                      <a:r>
                        <a:rPr lang="fr-FR" sz="1000" i="1" dirty="0" smtClean="0">
                          <a:latin typeface="Comic Sans MS" pitchFamily="66" charset="0"/>
                        </a:rPr>
                        <a:t> PAO1</a:t>
                      </a:r>
                      <a:endParaRPr lang="fr-FR" sz="1000" i="1" dirty="0">
                        <a:latin typeface="Comic Sans MS" pitchFamily="66" charset="0"/>
                      </a:endParaRPr>
                    </a:p>
                  </a:txBody>
                  <a:tcPr/>
                </a:tc>
                <a:tc>
                  <a:txBody>
                    <a:bodyPr/>
                    <a:lstStyle/>
                    <a:p>
                      <a:pPr algn="ctr"/>
                      <a:r>
                        <a:rPr lang="fr-FR" sz="1000" dirty="0" smtClean="0">
                          <a:latin typeface="Comic Sans MS" pitchFamily="66" charset="0"/>
                        </a:rPr>
                        <a:t>6,3</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Archaea</a:t>
                      </a:r>
                      <a:endParaRPr lang="fr-FR" sz="1000" i="1" dirty="0">
                        <a:latin typeface="Comic Sans MS" pitchFamily="66" charset="0"/>
                      </a:endParaRPr>
                    </a:p>
                  </a:txBody>
                  <a:tcPr/>
                </a:tc>
                <a:tc>
                  <a:txBody>
                    <a:bodyPr/>
                    <a:lstStyle/>
                    <a:p>
                      <a:pPr algn="ctr"/>
                      <a:endParaRPr lang="fr-FR" sz="1000">
                        <a:latin typeface="Comic Sans MS" pitchFamily="66" charset="0"/>
                      </a:endParaRPr>
                    </a:p>
                  </a:txBody>
                  <a:tcPr/>
                </a:tc>
              </a:tr>
              <a:tr h="27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Nanoarchaeum</a:t>
                      </a:r>
                      <a:r>
                        <a:rPr lang="fr-FR" sz="1000" i="1" dirty="0" smtClean="0">
                          <a:latin typeface="Comic Sans MS" pitchFamily="66" charset="0"/>
                        </a:rPr>
                        <a:t> </a:t>
                      </a:r>
                      <a:r>
                        <a:rPr lang="fr-FR" sz="1000" i="1" dirty="0" err="1" smtClean="0">
                          <a:latin typeface="Comic Sans MS" pitchFamily="66" charset="0"/>
                        </a:rPr>
                        <a:t>equitans</a:t>
                      </a:r>
                      <a:endParaRPr lang="fr-FR" sz="1000" i="1" dirty="0">
                        <a:latin typeface="Comic Sans MS" pitchFamily="66" charset="0"/>
                      </a:endParaRPr>
                    </a:p>
                  </a:txBody>
                  <a:tcPr/>
                </a:tc>
                <a:tc>
                  <a:txBody>
                    <a:bodyPr/>
                    <a:lstStyle/>
                    <a:p>
                      <a:pPr algn="ctr"/>
                      <a:r>
                        <a:rPr lang="fr-FR" sz="1000" dirty="0" smtClean="0">
                          <a:latin typeface="Comic Sans MS" pitchFamily="66" charset="0"/>
                        </a:rPr>
                        <a:t>0,49</a:t>
                      </a:r>
                      <a:endParaRPr lang="fr-FR" sz="1000" dirty="0">
                        <a:latin typeface="Comic Sans MS" pitchFamily="66" charset="0"/>
                      </a:endParaRPr>
                    </a:p>
                  </a:txBody>
                  <a:tcPr/>
                </a:tc>
              </a:tr>
              <a:tr h="27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Aeropyrum</a:t>
                      </a:r>
                      <a:r>
                        <a:rPr lang="fr-FR" sz="1000" i="1" dirty="0" smtClean="0">
                          <a:latin typeface="Comic Sans MS" pitchFamily="66" charset="0"/>
                        </a:rPr>
                        <a:t> </a:t>
                      </a:r>
                      <a:r>
                        <a:rPr lang="fr-FR" sz="1000" i="1" dirty="0" err="1" smtClean="0">
                          <a:latin typeface="Comic Sans MS" pitchFamily="66" charset="0"/>
                        </a:rPr>
                        <a:t>pernix</a:t>
                      </a:r>
                      <a:endParaRPr lang="fr-FR" sz="1000" i="1" dirty="0">
                        <a:latin typeface="Comic Sans MS" pitchFamily="66" charset="0"/>
                      </a:endParaRPr>
                    </a:p>
                  </a:txBody>
                  <a:tcPr/>
                </a:tc>
                <a:tc>
                  <a:txBody>
                    <a:bodyPr/>
                    <a:lstStyle/>
                    <a:p>
                      <a:pPr algn="ctr"/>
                      <a:r>
                        <a:rPr lang="fr-FR" sz="1000" dirty="0" smtClean="0">
                          <a:latin typeface="Comic Sans MS" pitchFamily="66" charset="0"/>
                        </a:rPr>
                        <a:t>1,7</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Natronomonas</a:t>
                      </a:r>
                      <a:r>
                        <a:rPr lang="fr-FR" sz="1000" i="1" dirty="0" smtClean="0">
                          <a:latin typeface="Comic Sans MS" pitchFamily="66" charset="0"/>
                        </a:rPr>
                        <a:t> </a:t>
                      </a:r>
                      <a:r>
                        <a:rPr lang="fr-FR" sz="1000" i="1" dirty="0" err="1" smtClean="0">
                          <a:latin typeface="Comic Sans MS" pitchFamily="66" charset="0"/>
                        </a:rPr>
                        <a:t>pharaonis</a:t>
                      </a:r>
                      <a:endParaRPr lang="fr-FR" sz="1000" i="1" dirty="0">
                        <a:latin typeface="Comic Sans MS" pitchFamily="66" charset="0"/>
                      </a:endParaRPr>
                    </a:p>
                  </a:txBody>
                  <a:tcPr/>
                </a:tc>
                <a:tc>
                  <a:txBody>
                    <a:bodyPr/>
                    <a:lstStyle/>
                    <a:p>
                      <a:pPr algn="ctr"/>
                      <a:r>
                        <a:rPr lang="fr-FR" sz="1000" dirty="0" smtClean="0">
                          <a:latin typeface="Comic Sans MS" pitchFamily="66" charset="0"/>
                        </a:rPr>
                        <a:t>2,9</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Sulfolobus</a:t>
                      </a:r>
                      <a:r>
                        <a:rPr lang="fr-FR" sz="1000" i="1" dirty="0" smtClean="0">
                          <a:latin typeface="Comic Sans MS" pitchFamily="66" charset="0"/>
                        </a:rPr>
                        <a:t> </a:t>
                      </a:r>
                      <a:r>
                        <a:rPr lang="fr-FR" sz="1000" i="1" dirty="0" err="1" smtClean="0">
                          <a:latin typeface="Comic Sans MS" pitchFamily="66" charset="0"/>
                        </a:rPr>
                        <a:t>solfataricus</a:t>
                      </a:r>
                      <a:r>
                        <a:rPr lang="fr-FR" sz="1000" i="1" dirty="0" smtClean="0">
                          <a:latin typeface="Comic Sans MS" pitchFamily="66" charset="0"/>
                        </a:rPr>
                        <a:t> P2</a:t>
                      </a:r>
                      <a:endParaRPr lang="fr-FR" sz="1000" i="1" dirty="0">
                        <a:latin typeface="Comic Sans MS" pitchFamily="66" charset="0"/>
                      </a:endParaRPr>
                    </a:p>
                  </a:txBody>
                  <a:tcPr/>
                </a:tc>
                <a:tc>
                  <a:txBody>
                    <a:bodyPr/>
                    <a:lstStyle/>
                    <a:p>
                      <a:pPr algn="ctr"/>
                      <a:r>
                        <a:rPr lang="fr-FR" sz="1000" dirty="0" smtClean="0">
                          <a:latin typeface="Comic Sans MS" pitchFamily="66" charset="0"/>
                        </a:rPr>
                        <a:t>3</a:t>
                      </a:r>
                    </a:p>
                  </a:txBody>
                  <a:tcPr/>
                </a:tc>
              </a:tr>
              <a:tr h="31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Methanosarcina</a:t>
                      </a:r>
                      <a:r>
                        <a:rPr lang="fr-FR" sz="1000" i="1" dirty="0" smtClean="0">
                          <a:latin typeface="Comic Sans MS" pitchFamily="66" charset="0"/>
                        </a:rPr>
                        <a:t> </a:t>
                      </a:r>
                      <a:r>
                        <a:rPr lang="fr-FR" sz="1000" i="1" dirty="0" err="1" smtClean="0">
                          <a:latin typeface="Comic Sans MS" pitchFamily="66" charset="0"/>
                        </a:rPr>
                        <a:t>mazei</a:t>
                      </a:r>
                      <a:endParaRPr lang="fr-FR" sz="1000" i="1" dirty="0">
                        <a:latin typeface="Comic Sans MS" pitchFamily="66" charset="0"/>
                      </a:endParaRPr>
                    </a:p>
                  </a:txBody>
                  <a:tcPr/>
                </a:tc>
                <a:tc>
                  <a:txBody>
                    <a:bodyPr/>
                    <a:lstStyle/>
                    <a:p>
                      <a:pPr algn="ctr"/>
                      <a:r>
                        <a:rPr lang="fr-FR" sz="1000" dirty="0" smtClean="0">
                          <a:latin typeface="Comic Sans MS" pitchFamily="66" charset="0"/>
                        </a:rPr>
                        <a:t>4,1</a:t>
                      </a:r>
                    </a:p>
                  </a:txBody>
                  <a:tcPr/>
                </a:tc>
              </a:tr>
            </a:tbl>
          </a:graphicData>
        </a:graphic>
      </p:graphicFrame>
      <p:sp>
        <p:nvSpPr>
          <p:cNvPr id="7" name="ZoneTexte 4"/>
          <p:cNvSpPr txBox="1">
            <a:spLocks noChangeArrowheads="1"/>
          </p:cNvSpPr>
          <p:nvPr/>
        </p:nvSpPr>
        <p:spPr bwMode="auto">
          <a:xfrm>
            <a:off x="357158" y="1142984"/>
            <a:ext cx="3060453" cy="338554"/>
          </a:xfrm>
          <a:prstGeom prst="rect">
            <a:avLst/>
          </a:prstGeom>
          <a:noFill/>
          <a:ln w="9525">
            <a:noFill/>
            <a:miter lim="800000"/>
            <a:headEnd/>
            <a:tailEnd/>
          </a:ln>
        </p:spPr>
        <p:txBody>
          <a:bodyPr wrap="none">
            <a:spAutoFit/>
          </a:bodyPr>
          <a:lstStyle/>
          <a:p>
            <a:r>
              <a:rPr lang="fr-FR" sz="1600" u="sng" dirty="0">
                <a:latin typeface="Comic Sans MS" pitchFamily="66" charset="0"/>
              </a:rPr>
              <a:t>Exemple génomes </a:t>
            </a:r>
            <a:r>
              <a:rPr lang="fr-FR" sz="1600" u="sng" dirty="0" smtClean="0">
                <a:latin typeface="Comic Sans MS" pitchFamily="66" charset="0"/>
              </a:rPr>
              <a:t>procaryotes</a:t>
            </a:r>
            <a:endParaRPr lang="fr-FR" sz="1600" u="sng"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000108"/>
            <a:ext cx="8786842" cy="1323439"/>
          </a:xfrm>
          <a:prstGeom prst="rect">
            <a:avLst/>
          </a:prstGeom>
          <a:noFill/>
        </p:spPr>
        <p:txBody>
          <a:bodyPr wrap="square" rtlCol="0">
            <a:spAutoFit/>
          </a:bodyPr>
          <a:lstStyle/>
          <a:p>
            <a:r>
              <a:rPr lang="fr-FR" sz="1600" dirty="0" smtClean="0">
                <a:latin typeface="Comic Sans MS" pitchFamily="66" charset="0"/>
              </a:rPr>
              <a:t>Cependant, au sein d’une même espèce bactérienne, la taille du génome peut varier considérablement :</a:t>
            </a:r>
          </a:p>
          <a:p>
            <a:endParaRPr lang="fr-FR" sz="1600" dirty="0">
              <a:latin typeface="Comic Sans MS" pitchFamily="66" charset="0"/>
            </a:endParaRPr>
          </a:p>
          <a:p>
            <a:r>
              <a:rPr lang="fr-FR" sz="1600" dirty="0" smtClean="0">
                <a:latin typeface="Comic Sans MS" pitchFamily="66" charset="0"/>
              </a:rPr>
              <a:t>Exemple parmi 42 souches d’</a:t>
            </a:r>
            <a:r>
              <a:rPr lang="fr-FR" sz="1600" i="1" dirty="0" smtClean="0">
                <a:latin typeface="Comic Sans MS" pitchFamily="66" charset="0"/>
              </a:rPr>
              <a:t>Escherichia coli</a:t>
            </a:r>
            <a:r>
              <a:rPr lang="fr-FR" sz="1600" dirty="0" smtClean="0">
                <a:latin typeface="Comic Sans MS" pitchFamily="66" charset="0"/>
              </a:rPr>
              <a:t>, on observe une variation de la taille du génome allant de 2,6 Mb à 5,7 Mb</a:t>
            </a:r>
            <a:endParaRPr lang="fr-FR" sz="1600" dirty="0">
              <a:latin typeface="Comic Sans MS" pitchFamily="66" charset="0"/>
            </a:endParaRPr>
          </a:p>
        </p:txBody>
      </p:sp>
      <p:pic>
        <p:nvPicPr>
          <p:cNvPr id="3"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7040" t="9890" r="21027" b="39162"/>
          <a:stretch/>
        </p:blipFill>
        <p:spPr bwMode="auto">
          <a:xfrm>
            <a:off x="357158" y="3000372"/>
            <a:ext cx="4357718" cy="280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027"/>
          <p:cNvSpPr txBox="1">
            <a:spLocks noChangeArrowheads="1"/>
          </p:cNvSpPr>
          <p:nvPr/>
        </p:nvSpPr>
        <p:spPr bwMode="auto">
          <a:xfrm>
            <a:off x="2428860" y="142852"/>
            <a:ext cx="3857625"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Taille des génomes</a:t>
            </a:r>
          </a:p>
        </p:txBody>
      </p:sp>
      <p:sp>
        <p:nvSpPr>
          <p:cNvPr id="5" name="Text Box 8"/>
          <p:cNvSpPr txBox="1">
            <a:spLocks noChangeArrowheads="1"/>
          </p:cNvSpPr>
          <p:nvPr/>
        </p:nvSpPr>
        <p:spPr bwMode="auto">
          <a:xfrm>
            <a:off x="2928926" y="3071810"/>
            <a:ext cx="1573602" cy="246221"/>
          </a:xfrm>
          <a:prstGeom prst="rect">
            <a:avLst/>
          </a:prstGeom>
          <a:noFill/>
          <a:ln w="12700">
            <a:noFill/>
            <a:miter lim="800000"/>
            <a:headEnd type="none" w="sm" len="sm"/>
            <a:tailEnd type="none" w="sm" len="sm"/>
          </a:ln>
        </p:spPr>
        <p:txBody>
          <a:bodyPr wrap="square">
            <a:spAutoFit/>
          </a:bodyPr>
          <a:lstStyle/>
          <a:p>
            <a:pPr algn="ctr"/>
            <a:r>
              <a:rPr lang="en-US" sz="1000" dirty="0" smtClean="0"/>
              <a:t>(</a:t>
            </a:r>
            <a:r>
              <a:rPr lang="en-US" sz="1000" dirty="0" err="1" smtClean="0"/>
              <a:t>Passerini</a:t>
            </a:r>
            <a:r>
              <a:rPr lang="en-US" sz="1000" dirty="0" smtClean="0"/>
              <a:t> </a:t>
            </a:r>
            <a:r>
              <a:rPr lang="en-US" sz="1000" i="1" dirty="0"/>
              <a:t>et al</a:t>
            </a:r>
            <a:r>
              <a:rPr lang="en-US" sz="1000" dirty="0"/>
              <a:t>., </a:t>
            </a:r>
            <a:r>
              <a:rPr lang="en-US" sz="1000" dirty="0" smtClean="0"/>
              <a:t>2010)</a:t>
            </a:r>
            <a:endParaRPr lang="en-US" sz="1000" dirty="0"/>
          </a:p>
        </p:txBody>
      </p:sp>
      <p:sp>
        <p:nvSpPr>
          <p:cNvPr id="6" name="Rectangle 5"/>
          <p:cNvSpPr/>
          <p:nvPr/>
        </p:nvSpPr>
        <p:spPr>
          <a:xfrm>
            <a:off x="5214942" y="3143248"/>
            <a:ext cx="3214710" cy="1015663"/>
          </a:xfrm>
          <a:prstGeom prst="rect">
            <a:avLst/>
          </a:prstGeom>
        </p:spPr>
        <p:txBody>
          <a:bodyPr wrap="square">
            <a:spAutoFit/>
          </a:bodyPr>
          <a:lstStyle/>
          <a:p>
            <a:r>
              <a:rPr lang="fr-FR" sz="1000" dirty="0"/>
              <a:t>Lm, </a:t>
            </a:r>
            <a:r>
              <a:rPr lang="fr-FR" sz="1000" i="1" dirty="0"/>
              <a:t>L. </a:t>
            </a:r>
            <a:r>
              <a:rPr lang="fr-FR" sz="1000" i="1" dirty="0" err="1"/>
              <a:t>monocytogenes</a:t>
            </a:r>
            <a:r>
              <a:rPr lang="fr-FR" sz="1000" dirty="0"/>
              <a:t>; St, </a:t>
            </a:r>
            <a:r>
              <a:rPr lang="fr-FR" sz="1000" i="1" dirty="0"/>
              <a:t>S. </a:t>
            </a:r>
            <a:r>
              <a:rPr lang="fr-FR" sz="1000" i="1" dirty="0" err="1"/>
              <a:t>thermophilus</a:t>
            </a:r>
            <a:r>
              <a:rPr lang="fr-FR" sz="1000" dirty="0"/>
              <a:t>; Sa, </a:t>
            </a:r>
            <a:r>
              <a:rPr lang="fr-FR" sz="1000" i="1" dirty="0"/>
              <a:t>S. </a:t>
            </a:r>
            <a:r>
              <a:rPr lang="fr-FR" sz="1000" i="1" dirty="0" err="1"/>
              <a:t>agalactiae</a:t>
            </a:r>
            <a:r>
              <a:rPr lang="fr-FR" sz="1000" dirty="0"/>
              <a:t>; </a:t>
            </a:r>
            <a:r>
              <a:rPr lang="fr-FR" sz="1000" dirty="0" err="1"/>
              <a:t>Hp</a:t>
            </a:r>
            <a:r>
              <a:rPr lang="fr-FR" sz="1000" dirty="0"/>
              <a:t>, </a:t>
            </a:r>
            <a:r>
              <a:rPr lang="fr-FR" sz="1000" i="1" dirty="0"/>
              <a:t>H. </a:t>
            </a:r>
            <a:r>
              <a:rPr lang="fr-FR" sz="1000" i="1" dirty="0" err="1"/>
              <a:t>pylori</a:t>
            </a:r>
            <a:r>
              <a:rPr lang="fr-FR" sz="1000" dirty="0"/>
              <a:t>; Hi, </a:t>
            </a:r>
            <a:r>
              <a:rPr lang="fr-FR" sz="1000" i="1" dirty="0"/>
              <a:t>H. </a:t>
            </a:r>
            <a:r>
              <a:rPr lang="fr-FR" sz="1000" i="1" dirty="0" err="1"/>
              <a:t>influenzae</a:t>
            </a:r>
            <a:r>
              <a:rPr lang="fr-FR" sz="1000" dirty="0"/>
              <a:t>; </a:t>
            </a:r>
            <a:r>
              <a:rPr lang="fr-FR" sz="1000" dirty="0" err="1"/>
              <a:t>Sau</a:t>
            </a:r>
            <a:r>
              <a:rPr lang="fr-FR" sz="1000" dirty="0"/>
              <a:t>, </a:t>
            </a:r>
            <a:r>
              <a:rPr lang="fr-FR" sz="1000" i="1" dirty="0"/>
              <a:t>S. aureus</a:t>
            </a:r>
            <a:r>
              <a:rPr lang="fr-FR" sz="1000" dirty="0"/>
              <a:t>; Se, </a:t>
            </a:r>
            <a:r>
              <a:rPr lang="fr-FR" sz="1000" i="1" dirty="0"/>
              <a:t>S. </a:t>
            </a:r>
            <a:r>
              <a:rPr lang="fr-FR" sz="1000" i="1" dirty="0" err="1"/>
              <a:t>enterica</a:t>
            </a:r>
            <a:r>
              <a:rPr lang="fr-FR" sz="1000" dirty="0"/>
              <a:t>; </a:t>
            </a:r>
            <a:r>
              <a:rPr lang="fr-FR" sz="1000" dirty="0" err="1"/>
              <a:t>Spy</a:t>
            </a:r>
            <a:r>
              <a:rPr lang="fr-FR" sz="1000" dirty="0"/>
              <a:t>, </a:t>
            </a:r>
            <a:r>
              <a:rPr lang="fr-FR" sz="1000" i="1" dirty="0"/>
              <a:t>S. </a:t>
            </a:r>
            <a:r>
              <a:rPr lang="fr-FR" sz="1000" i="1" dirty="0" err="1"/>
              <a:t>pyogenes</a:t>
            </a:r>
            <a:r>
              <a:rPr lang="fr-FR" sz="1000" dirty="0"/>
              <a:t>; </a:t>
            </a:r>
            <a:r>
              <a:rPr lang="fr-FR" sz="1000" dirty="0" err="1"/>
              <a:t>Vc</a:t>
            </a:r>
            <a:r>
              <a:rPr lang="fr-FR" sz="1000" dirty="0"/>
              <a:t>, </a:t>
            </a:r>
            <a:r>
              <a:rPr lang="fr-FR" sz="1000" i="1" dirty="0"/>
              <a:t>V. </a:t>
            </a:r>
            <a:r>
              <a:rPr lang="fr-FR" sz="1000" i="1" dirty="0" err="1"/>
              <a:t>cholerae</a:t>
            </a:r>
            <a:r>
              <a:rPr lang="fr-FR" sz="1000" dirty="0"/>
              <a:t>; </a:t>
            </a:r>
            <a:r>
              <a:rPr lang="fr-FR" sz="1000" dirty="0" err="1"/>
              <a:t>Spn</a:t>
            </a:r>
            <a:r>
              <a:rPr lang="fr-FR" sz="1000" dirty="0"/>
              <a:t>, </a:t>
            </a:r>
            <a:r>
              <a:rPr lang="fr-FR" sz="1000" i="1" dirty="0"/>
              <a:t>S. </a:t>
            </a:r>
            <a:r>
              <a:rPr lang="fr-FR" sz="1000" i="1" dirty="0" err="1"/>
              <a:t>pneumoniae</a:t>
            </a:r>
            <a:r>
              <a:rPr lang="fr-FR" sz="1000" dirty="0"/>
              <a:t>; Cb, </a:t>
            </a:r>
            <a:r>
              <a:rPr lang="fr-FR" sz="1000" i="1" dirty="0"/>
              <a:t>C. </a:t>
            </a:r>
            <a:r>
              <a:rPr lang="fr-FR" sz="1000" i="1" dirty="0" err="1"/>
              <a:t>botulinum</a:t>
            </a:r>
            <a:r>
              <a:rPr lang="fr-FR" sz="1000" dirty="0"/>
              <a:t>; </a:t>
            </a:r>
            <a:r>
              <a:rPr lang="fr-FR" sz="1000" dirty="0" err="1"/>
              <a:t>Lll</a:t>
            </a:r>
            <a:r>
              <a:rPr lang="fr-FR" sz="1000" dirty="0"/>
              <a:t>, </a:t>
            </a:r>
            <a:r>
              <a:rPr lang="fr-FR" sz="1000" i="1" dirty="0"/>
              <a:t>L. </a:t>
            </a:r>
            <a:r>
              <a:rPr lang="fr-FR" sz="1000" i="1" dirty="0" err="1"/>
              <a:t>lactis</a:t>
            </a:r>
            <a:r>
              <a:rPr lang="fr-FR" sz="1000" dirty="0"/>
              <a:t> </a:t>
            </a:r>
            <a:r>
              <a:rPr lang="fr-FR" sz="1000" dirty="0" err="1"/>
              <a:t>subsp</a:t>
            </a:r>
            <a:r>
              <a:rPr lang="fr-FR" sz="1000" dirty="0"/>
              <a:t>. </a:t>
            </a:r>
            <a:r>
              <a:rPr lang="fr-FR" sz="1000" i="1" dirty="0" err="1"/>
              <a:t>lactis</a:t>
            </a:r>
            <a:r>
              <a:rPr lang="fr-FR" sz="1000" dirty="0"/>
              <a:t>; Ab, </a:t>
            </a:r>
            <a:r>
              <a:rPr lang="fr-FR" sz="1000" i="1" dirty="0"/>
              <a:t>A. </a:t>
            </a:r>
            <a:r>
              <a:rPr lang="fr-FR" sz="1000" i="1" dirty="0" err="1"/>
              <a:t>baumannii</a:t>
            </a:r>
            <a:r>
              <a:rPr lang="fr-FR" sz="1000" dirty="0"/>
              <a:t>; </a:t>
            </a:r>
            <a:r>
              <a:rPr lang="fr-FR" sz="1000" dirty="0" err="1"/>
              <a:t>Ec</a:t>
            </a:r>
            <a:r>
              <a:rPr lang="fr-FR" sz="1000" dirty="0"/>
              <a:t>, </a:t>
            </a:r>
            <a:r>
              <a:rPr lang="fr-FR" sz="1000" i="1" dirty="0"/>
              <a:t>E. coli</a:t>
            </a:r>
            <a:r>
              <a:rPr lang="fr-FR" sz="1000" dirty="0"/>
              <a:t>.</a:t>
            </a:r>
            <a:endParaRPr lang="en-US" sz="1000" dirty="0"/>
          </a:p>
        </p:txBody>
      </p:sp>
    </p:spTree>
    <p:extLst>
      <p:ext uri="{BB962C8B-B14F-4D97-AF65-F5344CB8AC3E}">
        <p14:creationId xmlns:p14="http://schemas.microsoft.com/office/powerpoint/2010/main" val="2805463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1500166" y="142852"/>
            <a:ext cx="5429288"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L’ADN : support de l’information génétique</a:t>
            </a:r>
            <a:endParaRPr lang="fr-FR" sz="2000" dirty="0">
              <a:solidFill>
                <a:srgbClr val="0000FF"/>
              </a:solidFill>
              <a:latin typeface="Comic Sans MS" pitchFamily="66" charset="0"/>
              <a:cs typeface="+mn-cs"/>
            </a:endParaRPr>
          </a:p>
        </p:txBody>
      </p:sp>
      <p:sp>
        <p:nvSpPr>
          <p:cNvPr id="3" name="ZoneTexte 2"/>
          <p:cNvSpPr txBox="1"/>
          <p:nvPr/>
        </p:nvSpPr>
        <p:spPr>
          <a:xfrm>
            <a:off x="264646" y="1071546"/>
            <a:ext cx="8077852" cy="1569660"/>
          </a:xfrm>
          <a:prstGeom prst="rect">
            <a:avLst/>
          </a:prstGeom>
          <a:noFill/>
        </p:spPr>
        <p:txBody>
          <a:bodyPr wrap="none" rtlCol="0">
            <a:spAutoFit/>
          </a:bodyPr>
          <a:lstStyle/>
          <a:p>
            <a:r>
              <a:rPr lang="fr-FR" sz="1600" dirty="0" smtClean="0">
                <a:latin typeface="Comic Sans MS" pitchFamily="66" charset="0"/>
              </a:rPr>
              <a:t>Le génome est composé de régions codantes, les gènes, et de régions non codantes.</a:t>
            </a:r>
          </a:p>
          <a:p>
            <a:endParaRPr lang="fr-FR" sz="1600" dirty="0" smtClean="0">
              <a:latin typeface="Comic Sans MS" pitchFamily="66" charset="0"/>
            </a:endParaRPr>
          </a:p>
          <a:p>
            <a:r>
              <a:rPr lang="fr-FR" sz="1600" dirty="0" smtClean="0">
                <a:latin typeface="Comic Sans MS" pitchFamily="66" charset="0"/>
              </a:rPr>
              <a:t>Les gènes codent :</a:t>
            </a:r>
          </a:p>
          <a:p>
            <a:pPr lvl="3">
              <a:buFont typeface="Arial" pitchFamily="34" charset="0"/>
              <a:buChar char="•"/>
            </a:pPr>
            <a:r>
              <a:rPr lang="fr-FR" sz="1600" dirty="0" smtClean="0">
                <a:latin typeface="Comic Sans MS" pitchFamily="66" charset="0"/>
              </a:rPr>
              <a:t> des protéines</a:t>
            </a:r>
          </a:p>
          <a:p>
            <a:pPr lvl="3">
              <a:buFont typeface="Arial" pitchFamily="34" charset="0"/>
              <a:buChar char="•"/>
            </a:pPr>
            <a:r>
              <a:rPr lang="fr-FR" sz="1600" dirty="0" smtClean="0">
                <a:latin typeface="Comic Sans MS" pitchFamily="66" charset="0"/>
              </a:rPr>
              <a:t> des ARN </a:t>
            </a:r>
            <a:r>
              <a:rPr lang="fr-FR" sz="1600" dirty="0" err="1" smtClean="0">
                <a:latin typeface="Comic Sans MS" pitchFamily="66" charset="0"/>
              </a:rPr>
              <a:t>ribosomiques</a:t>
            </a:r>
            <a:endParaRPr lang="fr-FR" sz="1600" dirty="0" smtClean="0">
              <a:latin typeface="Comic Sans MS" pitchFamily="66" charset="0"/>
            </a:endParaRPr>
          </a:p>
          <a:p>
            <a:pPr lvl="3">
              <a:buFont typeface="Arial" pitchFamily="34" charset="0"/>
              <a:buChar char="•"/>
            </a:pPr>
            <a:r>
              <a:rPr lang="fr-FR" sz="1600" dirty="0" smtClean="0">
                <a:latin typeface="Comic Sans MS" pitchFamily="66" charset="0"/>
              </a:rPr>
              <a:t> des ARN de transfert</a:t>
            </a:r>
            <a:endParaRPr lang="fr-FR" sz="1600" dirty="0">
              <a:latin typeface="Comic Sans MS" pitchFamily="66" charset="0"/>
            </a:endParaRPr>
          </a:p>
        </p:txBody>
      </p:sp>
      <p:sp>
        <p:nvSpPr>
          <p:cNvPr id="16" name="ZoneTexte 15"/>
          <p:cNvSpPr txBox="1"/>
          <p:nvPr/>
        </p:nvSpPr>
        <p:spPr>
          <a:xfrm>
            <a:off x="214282" y="2786058"/>
            <a:ext cx="8715436" cy="584775"/>
          </a:xfrm>
          <a:prstGeom prst="rect">
            <a:avLst/>
          </a:prstGeom>
          <a:noFill/>
        </p:spPr>
        <p:txBody>
          <a:bodyPr wrap="square" rtlCol="0">
            <a:spAutoFit/>
          </a:bodyPr>
          <a:lstStyle/>
          <a:p>
            <a:r>
              <a:rPr lang="fr-FR" sz="1600" dirty="0" smtClean="0">
                <a:latin typeface="Comic Sans MS" pitchFamily="66" charset="0"/>
              </a:rPr>
              <a:t>Le nombre de gènes dans un génome varie moins que sa taille, cependant la corrélation avec la complexité de l’organisme n’est pas parfaite.</a:t>
            </a:r>
            <a:endParaRPr lang="fr-FR" sz="1600" dirty="0">
              <a:latin typeface="Comic Sans MS" pitchFamily="66" charset="0"/>
            </a:endParaRPr>
          </a:p>
        </p:txBody>
      </p:sp>
      <p:graphicFrame>
        <p:nvGraphicFramePr>
          <p:cNvPr id="17" name="Tableau 16"/>
          <p:cNvGraphicFramePr>
            <a:graphicFrameLocks noGrp="1"/>
          </p:cNvGraphicFramePr>
          <p:nvPr/>
        </p:nvGraphicFramePr>
        <p:xfrm>
          <a:off x="357158" y="3571876"/>
          <a:ext cx="3429024" cy="3078480"/>
        </p:xfrm>
        <a:graphic>
          <a:graphicData uri="http://schemas.openxmlformats.org/drawingml/2006/table">
            <a:tbl>
              <a:tblPr firstRow="1" bandRow="1">
                <a:tableStyleId>{21E4AEA4-8DFA-4A89-87EB-49C32662AFE0}</a:tableStyleId>
              </a:tblPr>
              <a:tblGrid>
                <a:gridCol w="1523803"/>
                <a:gridCol w="762213"/>
                <a:gridCol w="1143008"/>
              </a:tblGrid>
              <a:tr h="405545">
                <a:tc>
                  <a:txBody>
                    <a:bodyPr/>
                    <a:lstStyle/>
                    <a:p>
                      <a:r>
                        <a:rPr lang="fr-FR" sz="1000" dirty="0" err="1" smtClean="0">
                          <a:latin typeface="Comic Sans MS" pitchFamily="66" charset="0"/>
                        </a:rPr>
                        <a:t>Species</a:t>
                      </a:r>
                      <a:endParaRPr lang="fr-FR" sz="1000" dirty="0">
                        <a:latin typeface="Comic Sans MS" pitchFamily="66" charset="0"/>
                      </a:endParaRPr>
                    </a:p>
                  </a:txBody>
                  <a:tcPr/>
                </a:tc>
                <a:tc>
                  <a:txBody>
                    <a:bodyPr/>
                    <a:lstStyle/>
                    <a:p>
                      <a:pPr algn="ctr"/>
                      <a:r>
                        <a:rPr lang="fr-FR" sz="1000" dirty="0" err="1" smtClean="0">
                          <a:latin typeface="Comic Sans MS" pitchFamily="66" charset="0"/>
                        </a:rPr>
                        <a:t>Genome</a:t>
                      </a:r>
                      <a:r>
                        <a:rPr lang="fr-FR" sz="1000" dirty="0" smtClean="0">
                          <a:latin typeface="Comic Sans MS" pitchFamily="66" charset="0"/>
                        </a:rPr>
                        <a:t> size (Mb)</a:t>
                      </a:r>
                      <a:endParaRPr lang="fr-FR" sz="1000" dirty="0">
                        <a:latin typeface="Comic Sans MS" pitchFamily="66" charset="0"/>
                      </a:endParaRPr>
                    </a:p>
                  </a:txBody>
                  <a:tcPr/>
                </a:tc>
                <a:tc>
                  <a:txBody>
                    <a:bodyPr/>
                    <a:lstStyle/>
                    <a:p>
                      <a:pPr algn="ctr"/>
                      <a:r>
                        <a:rPr lang="fr-FR" sz="1000" dirty="0" smtClean="0">
                          <a:latin typeface="Comic Sans MS" pitchFamily="66" charset="0"/>
                        </a:rPr>
                        <a:t>Nombre approximatif de gènes</a:t>
                      </a:r>
                      <a:endParaRPr lang="fr-FR" sz="1000" dirty="0">
                        <a:latin typeface="Comic Sans MS" pitchFamily="66" charset="0"/>
                      </a:endParaRPr>
                    </a:p>
                  </a:txBody>
                  <a:tcPr/>
                </a:tc>
              </a:tr>
              <a:tr h="271833">
                <a:tc>
                  <a:txBody>
                    <a:bodyPr/>
                    <a:lstStyle/>
                    <a:p>
                      <a:r>
                        <a:rPr lang="fr-FR" sz="1000" i="1" dirty="0" err="1" smtClean="0">
                          <a:latin typeface="Comic Sans MS" pitchFamily="66" charset="0"/>
                        </a:rPr>
                        <a:t>Mycoplasma</a:t>
                      </a:r>
                      <a:r>
                        <a:rPr lang="fr-FR" sz="1000" i="1" dirty="0" smtClean="0">
                          <a:latin typeface="Comic Sans MS" pitchFamily="66" charset="0"/>
                        </a:rPr>
                        <a:t> </a:t>
                      </a:r>
                      <a:r>
                        <a:rPr lang="fr-FR" sz="1000" i="1" dirty="0" err="1" smtClean="0">
                          <a:latin typeface="Comic Sans MS" pitchFamily="66" charset="0"/>
                        </a:rPr>
                        <a:t>genitalium</a:t>
                      </a:r>
                      <a:r>
                        <a:rPr lang="fr-FR" sz="1000" i="1" dirty="0" smtClean="0">
                          <a:latin typeface="Comic Sans MS" pitchFamily="66" charset="0"/>
                        </a:rPr>
                        <a:t> </a:t>
                      </a:r>
                      <a:r>
                        <a:rPr lang="fr-FR" sz="1000" i="0" dirty="0" smtClean="0">
                          <a:latin typeface="Comic Sans MS" pitchFamily="66" charset="0"/>
                        </a:rPr>
                        <a:t>(bactérie)</a:t>
                      </a:r>
                      <a:endParaRPr lang="fr-FR" sz="1000" i="0" dirty="0">
                        <a:latin typeface="Comic Sans MS" pitchFamily="66" charset="0"/>
                      </a:endParaRPr>
                    </a:p>
                  </a:txBody>
                  <a:tcPr/>
                </a:tc>
                <a:tc>
                  <a:txBody>
                    <a:bodyPr/>
                    <a:lstStyle/>
                    <a:p>
                      <a:pPr algn="ctr"/>
                      <a:r>
                        <a:rPr lang="fr-FR" sz="1000" dirty="0" smtClean="0">
                          <a:latin typeface="Comic Sans MS" pitchFamily="66" charset="0"/>
                        </a:rPr>
                        <a:t>0,58</a:t>
                      </a:r>
                      <a:endParaRPr lang="fr-FR" sz="1000" dirty="0">
                        <a:latin typeface="Comic Sans MS" pitchFamily="66" charset="0"/>
                      </a:endParaRPr>
                    </a:p>
                  </a:txBody>
                  <a:tcPr/>
                </a:tc>
                <a:tc>
                  <a:txBody>
                    <a:bodyPr/>
                    <a:lstStyle/>
                    <a:p>
                      <a:pPr algn="ctr"/>
                      <a:r>
                        <a:rPr lang="fr-FR" sz="1000" dirty="0" smtClean="0">
                          <a:latin typeface="Comic Sans MS" pitchFamily="66" charset="0"/>
                        </a:rPr>
                        <a:t>500</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Heamophilus</a:t>
                      </a:r>
                      <a:r>
                        <a:rPr lang="fr-FR" sz="1000" i="1" dirty="0" smtClean="0">
                          <a:latin typeface="Comic Sans MS" pitchFamily="66" charset="0"/>
                        </a:rPr>
                        <a:t> </a:t>
                      </a:r>
                      <a:r>
                        <a:rPr lang="fr-FR" sz="1000" i="1" dirty="0" err="1" smtClean="0">
                          <a:latin typeface="Comic Sans MS" pitchFamily="66" charset="0"/>
                        </a:rPr>
                        <a:t>influenzae</a:t>
                      </a:r>
                      <a:r>
                        <a:rPr lang="fr-FR" sz="1000" i="1" dirty="0" smtClean="0">
                          <a:latin typeface="Comic Sans MS" pitchFamily="66" charset="0"/>
                        </a:rPr>
                        <a:t> </a:t>
                      </a:r>
                      <a:r>
                        <a:rPr lang="fr-FR" sz="1000" i="0" dirty="0" smtClean="0">
                          <a:latin typeface="Comic Sans MS" pitchFamily="66" charset="0"/>
                        </a:rPr>
                        <a:t>(bactérie)</a:t>
                      </a:r>
                      <a:endParaRPr lang="fr-FR" sz="1000" i="1" dirty="0">
                        <a:latin typeface="Comic Sans MS" pitchFamily="66" charset="0"/>
                      </a:endParaRPr>
                    </a:p>
                  </a:txBody>
                  <a:tcPr/>
                </a:tc>
                <a:tc>
                  <a:txBody>
                    <a:bodyPr/>
                    <a:lstStyle/>
                    <a:p>
                      <a:pPr algn="ctr"/>
                      <a:r>
                        <a:rPr lang="fr-FR" sz="1000" dirty="0" smtClean="0">
                          <a:latin typeface="Comic Sans MS" pitchFamily="66" charset="0"/>
                        </a:rPr>
                        <a:t>1,8</a:t>
                      </a:r>
                      <a:endParaRPr lang="fr-FR" sz="1000" dirty="0">
                        <a:latin typeface="Comic Sans MS" pitchFamily="66" charset="0"/>
                      </a:endParaRPr>
                    </a:p>
                  </a:txBody>
                  <a:tcPr/>
                </a:tc>
                <a:tc>
                  <a:txBody>
                    <a:bodyPr/>
                    <a:lstStyle/>
                    <a:p>
                      <a:pPr algn="ctr"/>
                      <a:r>
                        <a:rPr lang="fr-FR" sz="1000" dirty="0" smtClean="0">
                          <a:latin typeface="Comic Sans MS" pitchFamily="66" charset="0"/>
                        </a:rPr>
                        <a:t>1800</a:t>
                      </a:r>
                      <a:endParaRPr lang="fr-FR" sz="1000" dirty="0">
                        <a:latin typeface="Comic Sans MS" pitchFamily="66" charset="0"/>
                      </a:endParaRPr>
                    </a:p>
                  </a:txBody>
                  <a:tcPr/>
                </a:tc>
              </a:tr>
              <a:tr h="272131">
                <a:tc>
                  <a:txBody>
                    <a:bodyPr/>
                    <a:lstStyle/>
                    <a:p>
                      <a:r>
                        <a:rPr lang="fr-FR" sz="1000" i="1" dirty="0" smtClean="0">
                          <a:latin typeface="Comic Sans MS" pitchFamily="66" charset="0"/>
                        </a:rPr>
                        <a:t>Escherichia coli K12 </a:t>
                      </a:r>
                      <a:r>
                        <a:rPr lang="fr-FR" sz="1000" i="0" dirty="0" smtClean="0">
                          <a:latin typeface="Comic Sans MS" pitchFamily="66" charset="0"/>
                        </a:rPr>
                        <a:t>(bactérie)</a:t>
                      </a:r>
                      <a:endParaRPr lang="fr-FR" sz="1000" i="1" dirty="0">
                        <a:latin typeface="Comic Sans MS" pitchFamily="66" charset="0"/>
                      </a:endParaRPr>
                    </a:p>
                  </a:txBody>
                  <a:tcPr/>
                </a:tc>
                <a:tc>
                  <a:txBody>
                    <a:bodyPr/>
                    <a:lstStyle/>
                    <a:p>
                      <a:pPr algn="ctr"/>
                      <a:r>
                        <a:rPr lang="fr-FR" sz="1000" dirty="0" smtClean="0">
                          <a:latin typeface="Comic Sans MS" pitchFamily="66" charset="0"/>
                        </a:rPr>
                        <a:t>4,6</a:t>
                      </a:r>
                      <a:endParaRPr lang="fr-FR" sz="1000" dirty="0">
                        <a:latin typeface="Comic Sans MS" pitchFamily="66" charset="0"/>
                      </a:endParaRPr>
                    </a:p>
                  </a:txBody>
                  <a:tcPr/>
                </a:tc>
                <a:tc>
                  <a:txBody>
                    <a:bodyPr/>
                    <a:lstStyle/>
                    <a:p>
                      <a:pPr algn="ctr"/>
                      <a:r>
                        <a:rPr lang="fr-FR" sz="1000" dirty="0" smtClean="0">
                          <a:latin typeface="Comic Sans MS" pitchFamily="66" charset="0"/>
                        </a:rPr>
                        <a:t>4400</a:t>
                      </a:r>
                      <a:endParaRPr lang="fr-FR" sz="1000" dirty="0">
                        <a:latin typeface="Comic Sans MS" pitchFamily="66" charset="0"/>
                      </a:endParaRPr>
                    </a:p>
                  </a:txBody>
                  <a:tcPr/>
                </a:tc>
              </a:tr>
              <a:tr h="272131">
                <a:tc>
                  <a:txBody>
                    <a:bodyPr/>
                    <a:lstStyle/>
                    <a:p>
                      <a:r>
                        <a:rPr lang="fr-FR" sz="1000" dirty="0" smtClean="0">
                          <a:latin typeface="Comic Sans MS" pitchFamily="66" charset="0"/>
                        </a:rPr>
                        <a:t>Saccharomyces </a:t>
                      </a:r>
                      <a:r>
                        <a:rPr lang="fr-FR" sz="1000" dirty="0" err="1" smtClean="0">
                          <a:latin typeface="Comic Sans MS" pitchFamily="66" charset="0"/>
                        </a:rPr>
                        <a:t>cerevisaie</a:t>
                      </a:r>
                      <a:r>
                        <a:rPr lang="fr-FR" sz="1000" dirty="0" smtClean="0">
                          <a:latin typeface="Comic Sans MS" pitchFamily="66" charset="0"/>
                        </a:rPr>
                        <a:t> (levure)</a:t>
                      </a:r>
                      <a:endParaRPr lang="fr-FR" sz="1000" dirty="0">
                        <a:latin typeface="Comic Sans MS" pitchFamily="66" charset="0"/>
                      </a:endParaRPr>
                    </a:p>
                  </a:txBody>
                  <a:tcPr/>
                </a:tc>
                <a:tc>
                  <a:txBody>
                    <a:bodyPr/>
                    <a:lstStyle/>
                    <a:p>
                      <a:pPr algn="ctr"/>
                      <a:r>
                        <a:rPr lang="fr-FR" sz="1000" dirty="0" smtClean="0">
                          <a:latin typeface="Comic Sans MS" pitchFamily="66" charset="0"/>
                        </a:rPr>
                        <a:t>12</a:t>
                      </a:r>
                      <a:endParaRPr lang="fr-FR" sz="1000" dirty="0">
                        <a:latin typeface="Comic Sans MS" pitchFamily="66" charset="0"/>
                      </a:endParaRPr>
                    </a:p>
                  </a:txBody>
                  <a:tcPr/>
                </a:tc>
                <a:tc>
                  <a:txBody>
                    <a:bodyPr/>
                    <a:lstStyle/>
                    <a:p>
                      <a:pPr algn="ctr"/>
                      <a:r>
                        <a:rPr lang="fr-FR" sz="1000" dirty="0" smtClean="0">
                          <a:latin typeface="Comic Sans MS" pitchFamily="66" charset="0"/>
                        </a:rPr>
                        <a:t>5800</a:t>
                      </a:r>
                      <a:endParaRPr lang="fr-FR" sz="1000" dirty="0">
                        <a:latin typeface="Comic Sans MS" pitchFamily="66" charset="0"/>
                      </a:endParaRPr>
                    </a:p>
                  </a:txBody>
                  <a:tcPr/>
                </a:tc>
              </a:tr>
              <a:tr h="272131">
                <a:tc>
                  <a:txBody>
                    <a:bodyPr/>
                    <a:lstStyle/>
                    <a:p>
                      <a:r>
                        <a:rPr lang="fr-FR" sz="1000" i="1" dirty="0" err="1" smtClean="0">
                          <a:latin typeface="Comic Sans MS" pitchFamily="66" charset="0"/>
                        </a:rPr>
                        <a:t>Drosophila</a:t>
                      </a:r>
                      <a:r>
                        <a:rPr lang="fr-FR" sz="1000" i="1" baseline="0" dirty="0" smtClean="0">
                          <a:latin typeface="Comic Sans MS" pitchFamily="66" charset="0"/>
                        </a:rPr>
                        <a:t> </a:t>
                      </a:r>
                      <a:r>
                        <a:rPr lang="fr-FR" sz="1000" i="1" baseline="0" dirty="0" err="1" smtClean="0">
                          <a:latin typeface="Comic Sans MS" pitchFamily="66" charset="0"/>
                        </a:rPr>
                        <a:t>melanogaster</a:t>
                      </a:r>
                      <a:r>
                        <a:rPr lang="fr-FR" sz="1000" i="1" baseline="0" dirty="0" smtClean="0">
                          <a:latin typeface="Comic Sans MS" pitchFamily="66" charset="0"/>
                        </a:rPr>
                        <a:t>  </a:t>
                      </a:r>
                      <a:r>
                        <a:rPr lang="fr-FR" sz="1000" i="0" baseline="0" dirty="0" smtClean="0">
                          <a:latin typeface="Comic Sans MS" pitchFamily="66" charset="0"/>
                        </a:rPr>
                        <a:t>(insecte)</a:t>
                      </a:r>
                      <a:endParaRPr lang="fr-FR" sz="1000" i="1" dirty="0">
                        <a:latin typeface="Comic Sans MS" pitchFamily="66" charset="0"/>
                      </a:endParaRPr>
                    </a:p>
                  </a:txBody>
                  <a:tcPr/>
                </a:tc>
                <a:tc>
                  <a:txBody>
                    <a:bodyPr/>
                    <a:lstStyle/>
                    <a:p>
                      <a:pPr algn="ctr"/>
                      <a:r>
                        <a:rPr lang="fr-FR" sz="1000" dirty="0" smtClean="0">
                          <a:latin typeface="Comic Sans MS" pitchFamily="66" charset="0"/>
                        </a:rPr>
                        <a:t>180</a:t>
                      </a:r>
                      <a:endParaRPr lang="fr-FR" sz="1000" dirty="0">
                        <a:latin typeface="Comic Sans MS" pitchFamily="66" charset="0"/>
                      </a:endParaRPr>
                    </a:p>
                  </a:txBody>
                  <a:tcPr/>
                </a:tc>
                <a:tc>
                  <a:txBody>
                    <a:bodyPr/>
                    <a:lstStyle/>
                    <a:p>
                      <a:pPr algn="ctr"/>
                      <a:r>
                        <a:rPr lang="fr-FR" sz="1000" dirty="0" smtClean="0">
                          <a:latin typeface="Comic Sans MS" pitchFamily="66" charset="0"/>
                        </a:rPr>
                        <a:t>14700</a:t>
                      </a:r>
                      <a:endParaRPr lang="fr-FR" sz="1000" dirty="0">
                        <a:latin typeface="Comic Sans MS" pitchFamily="66" charset="0"/>
                      </a:endParaRPr>
                    </a:p>
                  </a:txBody>
                  <a:tcPr/>
                </a:tc>
              </a:tr>
              <a:tr h="27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Caenorhabditis</a:t>
                      </a:r>
                      <a:r>
                        <a:rPr lang="fr-FR" sz="1000" i="1" dirty="0" smtClean="0">
                          <a:latin typeface="Comic Sans MS" pitchFamily="66" charset="0"/>
                        </a:rPr>
                        <a:t> </a:t>
                      </a:r>
                      <a:r>
                        <a:rPr lang="fr-FR" sz="1000" i="1" dirty="0" err="1" smtClean="0">
                          <a:latin typeface="Comic Sans MS" pitchFamily="66" charset="0"/>
                        </a:rPr>
                        <a:t>elegans</a:t>
                      </a:r>
                      <a:r>
                        <a:rPr lang="fr-FR" sz="1000" i="1" baseline="0" dirty="0" smtClean="0">
                          <a:latin typeface="Comic Sans MS" pitchFamily="66" charset="0"/>
                        </a:rPr>
                        <a:t> </a:t>
                      </a:r>
                      <a:r>
                        <a:rPr lang="fr-FR" sz="1000" i="0" baseline="0" dirty="0" smtClean="0">
                          <a:latin typeface="Comic Sans MS" pitchFamily="66" charset="0"/>
                        </a:rPr>
                        <a:t> (</a:t>
                      </a:r>
                      <a:r>
                        <a:rPr lang="fr-FR" sz="1000" i="0" baseline="0" dirty="0" err="1" smtClean="0">
                          <a:latin typeface="Comic Sans MS" pitchFamily="66" charset="0"/>
                        </a:rPr>
                        <a:t>nematode</a:t>
                      </a:r>
                      <a:r>
                        <a:rPr lang="fr-FR" sz="1000" i="0" baseline="0" dirty="0" smtClean="0">
                          <a:latin typeface="Comic Sans MS" pitchFamily="66" charset="0"/>
                        </a:rPr>
                        <a:t>)</a:t>
                      </a:r>
                      <a:endParaRPr lang="fr-FR" sz="1000" i="1" dirty="0">
                        <a:latin typeface="Comic Sans MS" pitchFamily="66" charset="0"/>
                      </a:endParaRPr>
                    </a:p>
                  </a:txBody>
                  <a:tcPr/>
                </a:tc>
                <a:tc>
                  <a:txBody>
                    <a:bodyPr/>
                    <a:lstStyle/>
                    <a:p>
                      <a:pPr algn="ctr"/>
                      <a:r>
                        <a:rPr lang="fr-FR" sz="1000" dirty="0" smtClean="0">
                          <a:latin typeface="Comic Sans MS" pitchFamily="66" charset="0"/>
                        </a:rPr>
                        <a:t>103</a:t>
                      </a:r>
                      <a:endParaRPr lang="fr-FR" sz="1000" dirty="0">
                        <a:latin typeface="Comic Sans MS" pitchFamily="66" charset="0"/>
                      </a:endParaRPr>
                    </a:p>
                  </a:txBody>
                  <a:tcPr/>
                </a:tc>
                <a:tc>
                  <a:txBody>
                    <a:bodyPr/>
                    <a:lstStyle/>
                    <a:p>
                      <a:pPr algn="ctr"/>
                      <a:r>
                        <a:rPr lang="fr-FR" sz="1000" dirty="0" smtClean="0">
                          <a:latin typeface="Comic Sans MS" pitchFamily="66" charset="0"/>
                        </a:rPr>
                        <a:t>20000</a:t>
                      </a:r>
                      <a:endParaRPr lang="fr-FR" sz="1000" dirty="0">
                        <a:latin typeface="Comic Sans MS" pitchFamily="66" charset="0"/>
                      </a:endParaRPr>
                    </a:p>
                  </a:txBody>
                  <a:tcPr/>
                </a:tc>
              </a:tr>
            </a:tbl>
          </a:graphicData>
        </a:graphic>
      </p:graphicFrame>
      <p:graphicFrame>
        <p:nvGraphicFramePr>
          <p:cNvPr id="18" name="Tableau 17"/>
          <p:cNvGraphicFramePr>
            <a:graphicFrameLocks noGrp="1"/>
          </p:cNvGraphicFramePr>
          <p:nvPr/>
        </p:nvGraphicFramePr>
        <p:xfrm>
          <a:off x="4071934" y="3714752"/>
          <a:ext cx="4505864" cy="2651728"/>
        </p:xfrm>
        <a:graphic>
          <a:graphicData uri="http://schemas.openxmlformats.org/drawingml/2006/table">
            <a:tbl>
              <a:tblPr firstRow="1" bandRow="1">
                <a:tableStyleId>{21E4AEA4-8DFA-4A89-87EB-49C32662AFE0}</a:tableStyleId>
              </a:tblPr>
              <a:tblGrid>
                <a:gridCol w="2286016"/>
                <a:gridCol w="1068764"/>
                <a:gridCol w="1151084"/>
              </a:tblGrid>
              <a:tr h="405545">
                <a:tc>
                  <a:txBody>
                    <a:bodyPr/>
                    <a:lstStyle/>
                    <a:p>
                      <a:r>
                        <a:rPr lang="fr-FR" sz="1000" dirty="0" err="1" smtClean="0">
                          <a:latin typeface="Comic Sans MS" pitchFamily="66" charset="0"/>
                        </a:rPr>
                        <a:t>Species</a:t>
                      </a:r>
                      <a:endParaRPr lang="fr-FR" sz="1000" dirty="0">
                        <a:latin typeface="Comic Sans MS" pitchFamily="66" charset="0"/>
                      </a:endParaRPr>
                    </a:p>
                  </a:txBody>
                  <a:tcPr/>
                </a:tc>
                <a:tc>
                  <a:txBody>
                    <a:bodyPr/>
                    <a:lstStyle/>
                    <a:p>
                      <a:pPr algn="ctr"/>
                      <a:r>
                        <a:rPr lang="fr-FR" sz="1000" dirty="0" err="1" smtClean="0">
                          <a:latin typeface="Comic Sans MS" pitchFamily="66" charset="0"/>
                        </a:rPr>
                        <a:t>Genome</a:t>
                      </a:r>
                      <a:r>
                        <a:rPr lang="fr-FR" sz="1000" dirty="0" smtClean="0">
                          <a:latin typeface="Comic Sans MS" pitchFamily="66" charset="0"/>
                        </a:rPr>
                        <a:t> size (Mb)</a:t>
                      </a:r>
                      <a:endParaRPr lang="fr-FR" sz="1000" dirty="0">
                        <a:latin typeface="Comic Sans MS" pitchFamily="66" charset="0"/>
                      </a:endParaRPr>
                    </a:p>
                  </a:txBody>
                  <a:tcPr/>
                </a:tc>
                <a:tc>
                  <a:txBody>
                    <a:bodyPr/>
                    <a:lstStyle/>
                    <a:p>
                      <a:pPr algn="ctr"/>
                      <a:r>
                        <a:rPr lang="fr-FR" sz="1000" dirty="0" smtClean="0">
                          <a:latin typeface="Comic Sans MS" pitchFamily="66" charset="0"/>
                        </a:rPr>
                        <a:t>Nombre approximatif de gènes</a:t>
                      </a:r>
                      <a:endParaRPr lang="fr-FR" sz="1000" dirty="0">
                        <a:latin typeface="Comic Sans MS" pitchFamily="66" charset="0"/>
                      </a:endParaRPr>
                    </a:p>
                  </a:txBody>
                  <a:tcPr/>
                </a:tc>
              </a:tr>
              <a:tr h="27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Tetrahymena</a:t>
                      </a:r>
                      <a:r>
                        <a:rPr lang="fr-FR" sz="1000" i="1" dirty="0" smtClean="0">
                          <a:latin typeface="Comic Sans MS" pitchFamily="66" charset="0"/>
                        </a:rPr>
                        <a:t> </a:t>
                      </a:r>
                      <a:r>
                        <a:rPr lang="fr-FR" sz="1000" i="1" dirty="0" err="1" smtClean="0">
                          <a:latin typeface="Comic Sans MS" pitchFamily="66" charset="0"/>
                        </a:rPr>
                        <a:t>thermophila</a:t>
                      </a:r>
                      <a:r>
                        <a:rPr lang="fr-FR" sz="1000" i="0" dirty="0" smtClean="0">
                          <a:latin typeface="Comic Sans MS" pitchFamily="66" charset="0"/>
                        </a:rPr>
                        <a:t>  (protozoaire)</a:t>
                      </a:r>
                      <a:endParaRPr lang="fr-FR" sz="1000" i="0" dirty="0">
                        <a:latin typeface="Comic Sans MS" pitchFamily="66" charset="0"/>
                      </a:endParaRPr>
                    </a:p>
                  </a:txBody>
                  <a:tcPr/>
                </a:tc>
                <a:tc>
                  <a:txBody>
                    <a:bodyPr/>
                    <a:lstStyle/>
                    <a:p>
                      <a:pPr algn="ctr"/>
                      <a:r>
                        <a:rPr lang="fr-FR" sz="1000" dirty="0" smtClean="0">
                          <a:latin typeface="Comic Sans MS" pitchFamily="66" charset="0"/>
                        </a:rPr>
                        <a:t>125</a:t>
                      </a:r>
                      <a:endParaRPr lang="fr-FR" sz="1000" dirty="0">
                        <a:latin typeface="Comic Sans MS" pitchFamily="66" charset="0"/>
                      </a:endParaRPr>
                    </a:p>
                  </a:txBody>
                  <a:tcPr/>
                </a:tc>
                <a:tc>
                  <a:txBody>
                    <a:bodyPr/>
                    <a:lstStyle/>
                    <a:p>
                      <a:pPr algn="ctr"/>
                      <a:r>
                        <a:rPr lang="fr-FR" sz="1000" dirty="0" smtClean="0">
                          <a:latin typeface="Comic Sans MS" pitchFamily="66" charset="0"/>
                        </a:rPr>
                        <a:t>2700</a:t>
                      </a:r>
                      <a:endParaRPr lang="fr-FR" sz="1000" dirty="0">
                        <a:latin typeface="Comic Sans MS" pitchFamily="66" charset="0"/>
                      </a:endParaRPr>
                    </a:p>
                  </a:txBody>
                  <a:tcPr/>
                </a:tc>
              </a:tr>
              <a:tr h="272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Arabidopsis</a:t>
                      </a:r>
                      <a:r>
                        <a:rPr lang="fr-FR" sz="1000" i="1" dirty="0" smtClean="0">
                          <a:latin typeface="Comic Sans MS" pitchFamily="66" charset="0"/>
                        </a:rPr>
                        <a:t> </a:t>
                      </a:r>
                      <a:r>
                        <a:rPr lang="fr-FR" sz="1000" i="1" dirty="0" err="1" smtClean="0">
                          <a:latin typeface="Comic Sans MS" pitchFamily="66" charset="0"/>
                        </a:rPr>
                        <a:t>thaliana</a:t>
                      </a:r>
                      <a:r>
                        <a:rPr lang="fr-FR" sz="1000" i="1" baseline="0" dirty="0" smtClean="0">
                          <a:latin typeface="Comic Sans MS" pitchFamily="66" charset="0"/>
                        </a:rPr>
                        <a:t> </a:t>
                      </a:r>
                      <a:r>
                        <a:rPr lang="fr-FR" sz="1000" i="0" baseline="0" dirty="0" smtClean="0">
                          <a:latin typeface="Comic Sans MS" pitchFamily="66" charset="0"/>
                        </a:rPr>
                        <a:t>(plante à fleur)</a:t>
                      </a:r>
                      <a:endParaRPr lang="fr-FR" sz="1000" i="0" dirty="0">
                        <a:latin typeface="Comic Sans MS" pitchFamily="66" charset="0"/>
                      </a:endParaRPr>
                    </a:p>
                  </a:txBody>
                  <a:tcPr/>
                </a:tc>
                <a:tc>
                  <a:txBody>
                    <a:bodyPr/>
                    <a:lstStyle/>
                    <a:p>
                      <a:pPr algn="ctr"/>
                      <a:r>
                        <a:rPr lang="fr-FR" sz="1000" dirty="0" smtClean="0">
                          <a:latin typeface="Comic Sans MS" pitchFamily="66" charset="0"/>
                        </a:rPr>
                        <a:t>120</a:t>
                      </a:r>
                      <a:endParaRPr lang="fr-FR" sz="1000" dirty="0">
                        <a:latin typeface="Comic Sans MS" pitchFamily="66" charset="0"/>
                      </a:endParaRPr>
                    </a:p>
                  </a:txBody>
                  <a:tcPr/>
                </a:tc>
                <a:tc>
                  <a:txBody>
                    <a:bodyPr/>
                    <a:lstStyle/>
                    <a:p>
                      <a:pPr algn="ctr"/>
                      <a:r>
                        <a:rPr lang="fr-FR" sz="1000" dirty="0" smtClean="0">
                          <a:latin typeface="Comic Sans MS" pitchFamily="66" charset="0"/>
                        </a:rPr>
                        <a:t>26500</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Oryza</a:t>
                      </a:r>
                      <a:r>
                        <a:rPr lang="fr-FR" sz="1000" i="1" dirty="0" smtClean="0">
                          <a:latin typeface="Comic Sans MS" pitchFamily="66" charset="0"/>
                        </a:rPr>
                        <a:t> </a:t>
                      </a:r>
                      <a:r>
                        <a:rPr lang="fr-FR" sz="1000" i="1" dirty="0" err="1" smtClean="0">
                          <a:latin typeface="Comic Sans MS" pitchFamily="66" charset="0"/>
                        </a:rPr>
                        <a:t>sativa</a:t>
                      </a:r>
                      <a:r>
                        <a:rPr lang="fr-FR" sz="1000" i="1" dirty="0" smtClean="0">
                          <a:latin typeface="Comic Sans MS" pitchFamily="66" charset="0"/>
                        </a:rPr>
                        <a:t> (riz)</a:t>
                      </a:r>
                      <a:endParaRPr lang="fr-FR" sz="1000" i="1" dirty="0">
                        <a:latin typeface="Comic Sans MS" pitchFamily="66" charset="0"/>
                      </a:endParaRPr>
                    </a:p>
                  </a:txBody>
                  <a:tcPr/>
                </a:tc>
                <a:tc>
                  <a:txBody>
                    <a:bodyPr/>
                    <a:lstStyle/>
                    <a:p>
                      <a:pPr algn="ctr"/>
                      <a:r>
                        <a:rPr lang="fr-FR" sz="1000" dirty="0" smtClean="0">
                          <a:latin typeface="Comic Sans MS" pitchFamily="66" charset="0"/>
                        </a:rPr>
                        <a:t>430</a:t>
                      </a:r>
                      <a:endParaRPr lang="fr-FR" sz="1000" dirty="0">
                        <a:latin typeface="Comic Sans MS" pitchFamily="66" charset="0"/>
                      </a:endParaRPr>
                    </a:p>
                  </a:txBody>
                  <a:tcPr/>
                </a:tc>
                <a:tc>
                  <a:txBody>
                    <a:bodyPr/>
                    <a:lstStyle/>
                    <a:p>
                      <a:pPr algn="ctr"/>
                      <a:r>
                        <a:rPr lang="fr-FR" sz="1000" dirty="0" smtClean="0">
                          <a:latin typeface="Comic Sans MS" pitchFamily="66" charset="0"/>
                        </a:rPr>
                        <a:t>~45000</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err="1" smtClean="0">
                          <a:latin typeface="Comic Sans MS" pitchFamily="66" charset="0"/>
                        </a:rPr>
                        <a:t>Zea</a:t>
                      </a:r>
                      <a:r>
                        <a:rPr lang="fr-FR" sz="1000" i="1" baseline="0" dirty="0" smtClean="0">
                          <a:latin typeface="Comic Sans MS" pitchFamily="66" charset="0"/>
                        </a:rPr>
                        <a:t> </a:t>
                      </a:r>
                      <a:r>
                        <a:rPr lang="fr-FR" sz="1000" i="1" baseline="0" dirty="0" err="1" smtClean="0">
                          <a:latin typeface="Comic Sans MS" pitchFamily="66" charset="0"/>
                        </a:rPr>
                        <a:t>mays</a:t>
                      </a:r>
                      <a:r>
                        <a:rPr lang="fr-FR" sz="1000" i="1" baseline="0" dirty="0" smtClean="0">
                          <a:latin typeface="Comic Sans MS" pitchFamily="66" charset="0"/>
                        </a:rPr>
                        <a:t> (maïs)</a:t>
                      </a:r>
                      <a:endParaRPr lang="fr-FR" sz="1000" i="1" dirty="0">
                        <a:latin typeface="Comic Sans MS" pitchFamily="66" charset="0"/>
                      </a:endParaRPr>
                    </a:p>
                  </a:txBody>
                  <a:tcPr/>
                </a:tc>
                <a:tc>
                  <a:txBody>
                    <a:bodyPr/>
                    <a:lstStyle/>
                    <a:p>
                      <a:pPr algn="ctr"/>
                      <a:r>
                        <a:rPr lang="fr-FR" sz="1000" dirty="0" smtClean="0">
                          <a:latin typeface="Comic Sans MS" pitchFamily="66" charset="0"/>
                        </a:rPr>
                        <a:t>2200</a:t>
                      </a:r>
                      <a:endParaRPr lang="fr-FR" sz="1000" dirty="0">
                        <a:latin typeface="Comic Sans MS" pitchFamily="66" charset="0"/>
                      </a:endParaRPr>
                    </a:p>
                  </a:txBody>
                  <a:tcPr/>
                </a:tc>
                <a:tc>
                  <a:txBody>
                    <a:bodyPr/>
                    <a:lstStyle/>
                    <a:p>
                      <a:pPr algn="ctr"/>
                      <a:r>
                        <a:rPr lang="fr-FR" sz="1000" dirty="0" smtClean="0">
                          <a:latin typeface="Comic Sans MS" pitchFamily="66" charset="0"/>
                        </a:rPr>
                        <a:t>&gt; 45000</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smtClean="0">
                          <a:latin typeface="Comic Sans MS" pitchFamily="66" charset="0"/>
                        </a:rPr>
                        <a:t>Mus </a:t>
                      </a:r>
                      <a:r>
                        <a:rPr lang="fr-FR" sz="1000" i="1" dirty="0" err="1" smtClean="0">
                          <a:latin typeface="Comic Sans MS" pitchFamily="66" charset="0"/>
                        </a:rPr>
                        <a:t>musculus</a:t>
                      </a:r>
                      <a:r>
                        <a:rPr lang="fr-FR" sz="1000" i="1" dirty="0" smtClean="0">
                          <a:latin typeface="Comic Sans MS" pitchFamily="66" charset="0"/>
                        </a:rPr>
                        <a:t>  </a:t>
                      </a:r>
                      <a:r>
                        <a:rPr lang="fr-FR" sz="1000" i="0" dirty="0" smtClean="0">
                          <a:latin typeface="Comic Sans MS" pitchFamily="66" charset="0"/>
                        </a:rPr>
                        <a:t>(souris)</a:t>
                      </a:r>
                      <a:endParaRPr lang="fr-FR" sz="1000" i="1" dirty="0">
                        <a:latin typeface="Comic Sans MS" pitchFamily="66" charset="0"/>
                      </a:endParaRPr>
                    </a:p>
                  </a:txBody>
                  <a:tcPr/>
                </a:tc>
                <a:tc>
                  <a:txBody>
                    <a:bodyPr/>
                    <a:lstStyle/>
                    <a:p>
                      <a:pPr algn="ctr"/>
                      <a:r>
                        <a:rPr lang="fr-FR" sz="1000" dirty="0" smtClean="0">
                          <a:latin typeface="Comic Sans MS" pitchFamily="66" charset="0"/>
                        </a:rPr>
                        <a:t>2600</a:t>
                      </a:r>
                      <a:endParaRPr lang="fr-FR" sz="1000" dirty="0">
                        <a:latin typeface="Comic Sans MS" pitchFamily="66" charset="0"/>
                      </a:endParaRPr>
                    </a:p>
                  </a:txBody>
                  <a:tcPr/>
                </a:tc>
                <a:tc>
                  <a:txBody>
                    <a:bodyPr/>
                    <a:lstStyle/>
                    <a:p>
                      <a:pPr algn="ctr"/>
                      <a:r>
                        <a:rPr lang="fr-FR" sz="1000" dirty="0" smtClean="0">
                          <a:latin typeface="Comic Sans MS" pitchFamily="66" charset="0"/>
                        </a:rPr>
                        <a:t>22000</a:t>
                      </a:r>
                      <a:endParaRPr lang="fr-FR" sz="1000" dirty="0">
                        <a:latin typeface="Comic Sans MS" pitchFamily="66" charset="0"/>
                      </a:endParaRPr>
                    </a:p>
                  </a:txBody>
                  <a:tcPr/>
                </a:tc>
              </a:tr>
              <a:tr h="24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smtClean="0">
                          <a:latin typeface="Comic Sans MS" pitchFamily="66" charset="0"/>
                        </a:rPr>
                        <a:t>Homo sapiens</a:t>
                      </a:r>
                      <a:endParaRPr lang="fr-FR" sz="1000" i="1" dirty="0">
                        <a:latin typeface="Comic Sans MS" pitchFamily="66" charset="0"/>
                      </a:endParaRPr>
                    </a:p>
                  </a:txBody>
                  <a:tcPr/>
                </a:tc>
                <a:tc>
                  <a:txBody>
                    <a:bodyPr/>
                    <a:lstStyle/>
                    <a:p>
                      <a:pPr algn="ctr"/>
                      <a:r>
                        <a:rPr lang="fr-FR" sz="1000" dirty="0" smtClean="0">
                          <a:latin typeface="Comic Sans MS" pitchFamily="66" charset="0"/>
                        </a:rPr>
                        <a:t>3200</a:t>
                      </a:r>
                    </a:p>
                  </a:txBody>
                  <a:tcPr/>
                </a:tc>
                <a:tc>
                  <a:txBody>
                    <a:bodyPr/>
                    <a:lstStyle/>
                    <a:p>
                      <a:pPr algn="ctr"/>
                      <a:r>
                        <a:rPr lang="fr-FR" sz="1000" dirty="0" smtClean="0">
                          <a:latin typeface="Comic Sans MS" pitchFamily="66" charset="0"/>
                        </a:rPr>
                        <a:t>22000</a:t>
                      </a:r>
                    </a:p>
                  </a:txBody>
                  <a:tcPr/>
                </a:tc>
              </a:tr>
              <a:tr h="31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i="0" dirty="0" smtClean="0">
                          <a:latin typeface="Comic Sans MS" pitchFamily="66" charset="0"/>
                        </a:rPr>
                        <a:t>Paramécie</a:t>
                      </a:r>
                      <a:endParaRPr lang="fr-FR" sz="1000" i="0" dirty="0">
                        <a:latin typeface="Comic Sans MS" pitchFamily="66" charset="0"/>
                      </a:endParaRPr>
                    </a:p>
                  </a:txBody>
                  <a:tcPr/>
                </a:tc>
                <a:tc>
                  <a:txBody>
                    <a:bodyPr/>
                    <a:lstStyle/>
                    <a:p>
                      <a:pPr algn="ctr"/>
                      <a:r>
                        <a:rPr lang="fr-FR" sz="1000" dirty="0" smtClean="0">
                          <a:latin typeface="Comic Sans MS" pitchFamily="66" charset="0"/>
                        </a:rPr>
                        <a:t>72</a:t>
                      </a:r>
                    </a:p>
                  </a:txBody>
                  <a:tcPr/>
                </a:tc>
                <a:tc>
                  <a:txBody>
                    <a:bodyPr/>
                    <a:lstStyle/>
                    <a:p>
                      <a:pPr algn="ctr"/>
                      <a:r>
                        <a:rPr lang="fr-FR" sz="1000" dirty="0" smtClean="0">
                          <a:latin typeface="Comic Sans MS" pitchFamily="66" charset="0"/>
                        </a:rPr>
                        <a:t>40000</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2844" y="2857496"/>
            <a:ext cx="8382000" cy="371513"/>
          </a:xfrm>
          <a:prstGeom prst="rect">
            <a:avLst/>
          </a:prstGeom>
          <a:noFill/>
          <a:ln w="9525">
            <a:noFill/>
            <a:round/>
            <a:headEnd/>
            <a:tailEnd/>
          </a:ln>
          <a:effectLst/>
        </p:spPr>
        <p:txBody>
          <a:bodyPr lIns="90000" tIns="46800" rIns="90000" bIns="46800">
            <a:spAutoFit/>
          </a:bodyPr>
          <a:lstStyle/>
          <a:p>
            <a:pPr>
              <a:spcBef>
                <a:spcPts val="1250"/>
              </a:spcBef>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pPr>
            <a:r>
              <a:rPr lang="fr-CA" dirty="0">
                <a:latin typeface="Comic Sans MS" pitchFamily="66" charset="0"/>
              </a:rPr>
              <a:t>ADN non codant </a:t>
            </a:r>
            <a:r>
              <a:rPr lang="fr-CA" dirty="0" smtClean="0">
                <a:latin typeface="Comic Sans MS" pitchFamily="66" charset="0"/>
              </a:rPr>
              <a:t>comprend de </a:t>
            </a:r>
            <a:r>
              <a:rPr lang="fr-CA" dirty="0">
                <a:latin typeface="Comic Sans MS" pitchFamily="66" charset="0"/>
              </a:rPr>
              <a:t>multiples structures:</a:t>
            </a:r>
          </a:p>
        </p:txBody>
      </p:sp>
      <p:sp>
        <p:nvSpPr>
          <p:cNvPr id="4" name="Text Box 3"/>
          <p:cNvSpPr txBox="1">
            <a:spLocks noChangeArrowheads="1"/>
          </p:cNvSpPr>
          <p:nvPr/>
        </p:nvSpPr>
        <p:spPr bwMode="auto">
          <a:xfrm>
            <a:off x="785786" y="3714752"/>
            <a:ext cx="1526678" cy="371513"/>
          </a:xfrm>
          <a:prstGeom prst="rect">
            <a:avLst/>
          </a:prstGeom>
          <a:noFill/>
          <a:ln w="9525">
            <a:noFill/>
            <a:round/>
            <a:headEnd/>
            <a:tailEnd/>
          </a:ln>
          <a:effectLst/>
        </p:spPr>
        <p:txBody>
          <a:bodyPr wrap="none"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dirty="0" err="1">
                <a:latin typeface="Comic Sans MS" pitchFamily="66" charset="0"/>
              </a:rPr>
              <a:t>Pseudogènes</a:t>
            </a:r>
            <a:endParaRPr lang="fr-CA" dirty="0">
              <a:latin typeface="Comic Sans MS" pitchFamily="66" charset="0"/>
            </a:endParaRPr>
          </a:p>
        </p:txBody>
      </p:sp>
      <p:sp>
        <p:nvSpPr>
          <p:cNvPr id="6" name="Text Box 5"/>
          <p:cNvSpPr txBox="1">
            <a:spLocks noChangeArrowheads="1"/>
          </p:cNvSpPr>
          <p:nvPr/>
        </p:nvSpPr>
        <p:spPr bwMode="auto">
          <a:xfrm>
            <a:off x="5011739" y="3843350"/>
            <a:ext cx="2103759" cy="371513"/>
          </a:xfrm>
          <a:prstGeom prst="rect">
            <a:avLst/>
          </a:prstGeom>
          <a:noFill/>
          <a:ln w="9525">
            <a:noFill/>
            <a:round/>
            <a:headEnd/>
            <a:tailEnd/>
          </a:ln>
          <a:effectLst/>
        </p:spPr>
        <p:txBody>
          <a:bodyPr wrap="none"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dirty="0" err="1" smtClean="0">
                <a:latin typeface="Comic Sans MS" pitchFamily="66" charset="0"/>
              </a:rPr>
              <a:t>Eléments</a:t>
            </a:r>
            <a:r>
              <a:rPr lang="fr-CA" dirty="0" smtClean="0">
                <a:latin typeface="Comic Sans MS" pitchFamily="66" charset="0"/>
              </a:rPr>
              <a:t> mobiles</a:t>
            </a:r>
            <a:endParaRPr lang="fr-CA" dirty="0">
              <a:latin typeface="Comic Sans MS" pitchFamily="66" charset="0"/>
            </a:endParaRPr>
          </a:p>
        </p:txBody>
      </p:sp>
      <p:sp>
        <p:nvSpPr>
          <p:cNvPr id="9" name="Text Box 8"/>
          <p:cNvSpPr txBox="1">
            <a:spLocks noChangeArrowheads="1"/>
          </p:cNvSpPr>
          <p:nvPr/>
        </p:nvSpPr>
        <p:spPr bwMode="auto">
          <a:xfrm>
            <a:off x="2928926" y="4714884"/>
            <a:ext cx="2578248" cy="371513"/>
          </a:xfrm>
          <a:prstGeom prst="rect">
            <a:avLst/>
          </a:prstGeom>
          <a:noFill/>
          <a:ln w="9525">
            <a:noFill/>
            <a:round/>
            <a:headEnd/>
            <a:tailEnd/>
          </a:ln>
          <a:effectLst/>
        </p:spPr>
        <p:txBody>
          <a:bodyPr wrap="none"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dirty="0" smtClean="0">
                <a:latin typeface="Comic Sans MS" pitchFamily="66" charset="0"/>
              </a:rPr>
              <a:t>Répétitions en tandem</a:t>
            </a:r>
            <a:endParaRPr lang="fr-CA" dirty="0">
              <a:latin typeface="Comic Sans MS" pitchFamily="66" charset="0"/>
            </a:endParaRPr>
          </a:p>
        </p:txBody>
      </p:sp>
      <p:sp>
        <p:nvSpPr>
          <p:cNvPr id="11" name="Text Box 10"/>
          <p:cNvSpPr txBox="1">
            <a:spLocks noChangeArrowheads="1"/>
          </p:cNvSpPr>
          <p:nvPr/>
        </p:nvSpPr>
        <p:spPr bwMode="auto">
          <a:xfrm>
            <a:off x="6259513" y="5181600"/>
            <a:ext cx="1789570" cy="371513"/>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latin typeface="Comic Sans MS" pitchFamily="66" charset="0"/>
              </a:rPr>
              <a:t>« </a:t>
            </a:r>
            <a:r>
              <a:rPr lang="fr-FR" dirty="0" err="1">
                <a:latin typeface="Comic Sans MS" pitchFamily="66" charset="0"/>
              </a:rPr>
              <a:t>microARNs</a:t>
            </a:r>
            <a:r>
              <a:rPr lang="fr-FR" dirty="0">
                <a:latin typeface="Comic Sans MS" pitchFamily="66" charset="0"/>
              </a:rPr>
              <a:t> »</a:t>
            </a:r>
          </a:p>
        </p:txBody>
      </p:sp>
      <p:sp>
        <p:nvSpPr>
          <p:cNvPr id="12" name="Text Box 1027"/>
          <p:cNvSpPr txBox="1">
            <a:spLocks noChangeArrowheads="1"/>
          </p:cNvSpPr>
          <p:nvPr/>
        </p:nvSpPr>
        <p:spPr bwMode="auto">
          <a:xfrm>
            <a:off x="1500166" y="142852"/>
            <a:ext cx="5429288"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Différence de taille des génomes</a:t>
            </a:r>
            <a:endParaRPr lang="fr-FR" sz="2000" dirty="0">
              <a:solidFill>
                <a:srgbClr val="0000FF"/>
              </a:solidFill>
              <a:latin typeface="Comic Sans MS" pitchFamily="66" charset="0"/>
              <a:cs typeface="+mn-cs"/>
            </a:endParaRPr>
          </a:p>
        </p:txBody>
      </p:sp>
      <p:sp>
        <p:nvSpPr>
          <p:cNvPr id="14" name="ZoneTexte 13"/>
          <p:cNvSpPr txBox="1"/>
          <p:nvPr/>
        </p:nvSpPr>
        <p:spPr>
          <a:xfrm>
            <a:off x="214283" y="857232"/>
            <a:ext cx="8929718" cy="1815882"/>
          </a:xfrm>
          <a:prstGeom prst="rect">
            <a:avLst/>
          </a:prstGeom>
          <a:noFill/>
        </p:spPr>
        <p:txBody>
          <a:bodyPr wrap="square" rtlCol="0">
            <a:spAutoFit/>
          </a:bodyPr>
          <a:lstStyle/>
          <a:p>
            <a:r>
              <a:rPr lang="fr-FR" sz="1600" dirty="0" smtClean="0">
                <a:latin typeface="Comic Sans MS" pitchFamily="66" charset="0"/>
              </a:rPr>
              <a:t>Due bien sur à la différence du nombre de gènes codés par le génome mais pas seulement. En effet, il existe aussi dans le génome des régions non codantes. Cet ADN non codant peut être localisé soit :</a:t>
            </a:r>
          </a:p>
          <a:p>
            <a:endParaRPr lang="fr-FR" sz="1600" dirty="0" smtClean="0">
              <a:latin typeface="Comic Sans MS" pitchFamily="66" charset="0"/>
            </a:endParaRPr>
          </a:p>
          <a:p>
            <a:pPr lvl="2">
              <a:buFont typeface="Arial" pitchFamily="34" charset="0"/>
              <a:buChar char="•"/>
            </a:pPr>
            <a:r>
              <a:rPr lang="fr-FR" sz="1600" dirty="0" smtClean="0">
                <a:latin typeface="Comic Sans MS" pitchFamily="66" charset="0"/>
              </a:rPr>
              <a:t> entre les gènes -&gt; régions </a:t>
            </a:r>
            <a:r>
              <a:rPr lang="fr-FR" sz="1600" dirty="0" err="1" smtClean="0">
                <a:latin typeface="Comic Sans MS" pitchFamily="66" charset="0"/>
              </a:rPr>
              <a:t>intergéniques</a:t>
            </a:r>
            <a:r>
              <a:rPr lang="fr-FR" sz="1600" dirty="0" smtClean="0">
                <a:latin typeface="Comic Sans MS" pitchFamily="66" charset="0"/>
              </a:rPr>
              <a:t> (procaryotes et eucaryotes)</a:t>
            </a:r>
          </a:p>
          <a:p>
            <a:pPr lvl="2">
              <a:buFont typeface="Arial" pitchFamily="34" charset="0"/>
              <a:buChar char="•"/>
            </a:pPr>
            <a:r>
              <a:rPr lang="fr-FR" sz="1600" dirty="0" smtClean="0">
                <a:latin typeface="Comic Sans MS" pitchFamily="66" charset="0"/>
              </a:rPr>
              <a:t> à l’intérieur des gènes -&gt; introns (eucaryotes)</a:t>
            </a:r>
          </a:p>
          <a:p>
            <a:pPr lvl="1">
              <a:buFont typeface="Arial" pitchFamily="34" charset="0"/>
              <a:buChar char="•"/>
            </a:pPr>
            <a:endParaRPr lang="fr-FR" sz="1600" dirty="0">
              <a:latin typeface="Comic Sans MS" pitchFamily="66" charset="0"/>
            </a:endParaRPr>
          </a:p>
        </p:txBody>
      </p:sp>
    </p:spTree>
    <p:extLst>
      <p:ext uri="{BB962C8B-B14F-4D97-AF65-F5344CB8AC3E}">
        <p14:creationId xmlns:p14="http://schemas.microsoft.com/office/powerpoint/2010/main" val="30123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100000">
                                          <p:val>
                                            <p:strVal val="0-#ppt_w/2"/>
                                          </p:val>
                                        </p:tav>
                                        <p:tav tm="100000">
                                          <p:val>
                                            <p:strVal val="#ppt_x"/>
                                          </p:val>
                                        </p:tav>
                                      </p:tavLst>
                                    </p:anim>
                                    <p:anim calcmode="lin" valueType="num">
                                      <p:cBhvr>
                                        <p:cTn id="8" dur="500" fill="hold"/>
                                        <p:tgtEl>
                                          <p:spTgt spid="3"/>
                                        </p:tgtEl>
                                        <p:attrNameLst>
                                          <p:attrName>ppt_y</p:attrName>
                                        </p:attrNameLst>
                                      </p:cBhvr>
                                      <p:tavLst>
                                        <p:tav tm="10000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additive="repl">
                                        <p:cTn id="12" dur="1" fill="hold">
                                          <p:stCondLst>
                                            <p:cond delay="0"/>
                                          </p:stCondLst>
                                        </p:cTn>
                                        <p:tgtEl>
                                          <p:spTgt spid="4"/>
                                        </p:tgtEl>
                                        <p:attrNameLst>
                                          <p:attrName>style.visibility</p:attrName>
                                        </p:attrNameLst>
                                      </p:cBhvr>
                                      <p:to>
                                        <p:strVal val="visible"/>
                                      </p:to>
                                    </p:set>
                                    <p:animEffect transition="in" filter="barn(outVertical)">
                                      <p:cBhvr additive="repl">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additive="repl">
                                        <p:cTn id="17" dur="1" fill="hold">
                                          <p:stCondLst>
                                            <p:cond delay="0"/>
                                          </p:stCondLst>
                                        </p:cTn>
                                        <p:tgtEl>
                                          <p:spTgt spid="6"/>
                                        </p:tgtEl>
                                        <p:attrNameLst>
                                          <p:attrName>style.visibility</p:attrName>
                                        </p:attrNameLst>
                                      </p:cBhvr>
                                      <p:to>
                                        <p:strVal val="visible"/>
                                      </p:to>
                                    </p:set>
                                    <p:animEffect transition="in" filter="barn(outVertical)">
                                      <p:cBhvr additive="repl">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additive="repl">
                                        <p:cTn id="22" dur="1" fill="hold">
                                          <p:stCondLst>
                                            <p:cond delay="0"/>
                                          </p:stCondLst>
                                        </p:cTn>
                                        <p:tgtEl>
                                          <p:spTgt spid="9"/>
                                        </p:tgtEl>
                                        <p:attrNameLst>
                                          <p:attrName>style.visibility</p:attrName>
                                        </p:attrNameLst>
                                      </p:cBhvr>
                                      <p:to>
                                        <p:strVal val="visible"/>
                                      </p:to>
                                    </p:set>
                                    <p:animEffect transition="in" filter="barn(outVertical)">
                                      <p:cBhvr additive="repl">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additive="repl">
                                        <p:cTn id="27" dur="1" fill="hold">
                                          <p:stCondLst>
                                            <p:cond delay="0"/>
                                          </p:stCondLst>
                                        </p:cTn>
                                        <p:tgtEl>
                                          <p:spTgt spid="11"/>
                                        </p:tgtEl>
                                        <p:attrNameLst>
                                          <p:attrName>style.visibility</p:attrName>
                                        </p:attrNameLst>
                                      </p:cBhvr>
                                      <p:to>
                                        <p:strVal val="visible"/>
                                      </p:to>
                                    </p:set>
                                    <p:animEffect transition="in" filter="wipe(left)">
                                      <p:cBhvr additive="repl">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1214414" y="214312"/>
            <a:ext cx="6072229"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Le « dogme central » de la biologie moléculaire</a:t>
            </a:r>
            <a:endParaRPr lang="fr-FR" sz="2000" dirty="0">
              <a:solidFill>
                <a:srgbClr val="0000FF"/>
              </a:solidFill>
              <a:latin typeface="Comic Sans MS" pitchFamily="66" charset="0"/>
              <a:cs typeface="+mn-cs"/>
            </a:endParaRPr>
          </a:p>
        </p:txBody>
      </p:sp>
      <p:cxnSp>
        <p:nvCxnSpPr>
          <p:cNvPr id="5" name="Connecteur droit avec flèche 4"/>
          <p:cNvCxnSpPr/>
          <p:nvPr/>
        </p:nvCxnSpPr>
        <p:spPr bwMode="auto">
          <a:xfrm>
            <a:off x="2357422" y="2285992"/>
            <a:ext cx="1285884"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6" name="ZoneTexte 5"/>
          <p:cNvSpPr txBox="1"/>
          <p:nvPr/>
        </p:nvSpPr>
        <p:spPr>
          <a:xfrm>
            <a:off x="3965327" y="2084501"/>
            <a:ext cx="671979" cy="369332"/>
          </a:xfrm>
          <a:prstGeom prst="rect">
            <a:avLst/>
          </a:prstGeom>
          <a:noFill/>
        </p:spPr>
        <p:txBody>
          <a:bodyPr wrap="none" rtlCol="0">
            <a:spAutoFit/>
          </a:bodyPr>
          <a:lstStyle/>
          <a:p>
            <a:r>
              <a:rPr lang="fr-FR" dirty="0" smtClean="0"/>
              <a:t>ARN</a:t>
            </a:r>
            <a:endParaRPr lang="fr-FR" dirty="0"/>
          </a:p>
        </p:txBody>
      </p:sp>
      <p:cxnSp>
        <p:nvCxnSpPr>
          <p:cNvPr id="7" name="Connecteur droit avec flèche 6"/>
          <p:cNvCxnSpPr/>
          <p:nvPr/>
        </p:nvCxnSpPr>
        <p:spPr bwMode="auto">
          <a:xfrm>
            <a:off x="4786314" y="2285992"/>
            <a:ext cx="1285884"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8" name="ZoneTexte 7"/>
          <p:cNvSpPr txBox="1"/>
          <p:nvPr/>
        </p:nvSpPr>
        <p:spPr>
          <a:xfrm>
            <a:off x="6429388" y="2098424"/>
            <a:ext cx="1043876" cy="369332"/>
          </a:xfrm>
          <a:prstGeom prst="rect">
            <a:avLst/>
          </a:prstGeom>
          <a:noFill/>
        </p:spPr>
        <p:txBody>
          <a:bodyPr wrap="none" rtlCol="0">
            <a:spAutoFit/>
          </a:bodyPr>
          <a:lstStyle/>
          <a:p>
            <a:r>
              <a:rPr lang="fr-FR" dirty="0" smtClean="0"/>
              <a:t>Protéine</a:t>
            </a:r>
            <a:endParaRPr lang="fr-FR" dirty="0"/>
          </a:p>
        </p:txBody>
      </p:sp>
      <p:sp>
        <p:nvSpPr>
          <p:cNvPr id="9" name="ZoneTexte 8"/>
          <p:cNvSpPr txBox="1"/>
          <p:nvPr/>
        </p:nvSpPr>
        <p:spPr>
          <a:xfrm>
            <a:off x="2357422" y="1643050"/>
            <a:ext cx="1361655" cy="338554"/>
          </a:xfrm>
          <a:prstGeom prst="rect">
            <a:avLst/>
          </a:prstGeom>
          <a:noFill/>
        </p:spPr>
        <p:txBody>
          <a:bodyPr wrap="none" rtlCol="0">
            <a:spAutoFit/>
          </a:bodyPr>
          <a:lstStyle/>
          <a:p>
            <a:r>
              <a:rPr lang="fr-FR" sz="1600" dirty="0" smtClean="0"/>
              <a:t>Transcription</a:t>
            </a:r>
            <a:endParaRPr lang="fr-FR" sz="1600" dirty="0"/>
          </a:p>
        </p:txBody>
      </p:sp>
      <p:sp>
        <p:nvSpPr>
          <p:cNvPr id="10" name="ZoneTexte 9"/>
          <p:cNvSpPr txBox="1"/>
          <p:nvPr/>
        </p:nvSpPr>
        <p:spPr>
          <a:xfrm>
            <a:off x="4710543" y="1643050"/>
            <a:ext cx="1145250" cy="338554"/>
          </a:xfrm>
          <a:prstGeom prst="rect">
            <a:avLst/>
          </a:prstGeom>
          <a:noFill/>
        </p:spPr>
        <p:txBody>
          <a:bodyPr wrap="none" rtlCol="0">
            <a:spAutoFit/>
          </a:bodyPr>
          <a:lstStyle/>
          <a:p>
            <a:r>
              <a:rPr lang="fr-FR" sz="1600" dirty="0" smtClean="0"/>
              <a:t>Traduction</a:t>
            </a:r>
            <a:endParaRPr lang="fr-FR" sz="1600" dirty="0"/>
          </a:p>
        </p:txBody>
      </p:sp>
      <p:grpSp>
        <p:nvGrpSpPr>
          <p:cNvPr id="4" name="Groupe 19"/>
          <p:cNvGrpSpPr/>
          <p:nvPr/>
        </p:nvGrpSpPr>
        <p:grpSpPr>
          <a:xfrm>
            <a:off x="1500166" y="1714488"/>
            <a:ext cx="216000" cy="857256"/>
            <a:chOff x="1571604" y="1785926"/>
            <a:chExt cx="428628" cy="689834"/>
          </a:xfrm>
        </p:grpSpPr>
        <p:sp>
          <p:nvSpPr>
            <p:cNvPr id="17" name="Flèche courbée vers le bas 16"/>
            <p:cNvSpPr/>
            <p:nvPr/>
          </p:nvSpPr>
          <p:spPr bwMode="auto">
            <a:xfrm>
              <a:off x="1571604" y="1785926"/>
              <a:ext cx="428628" cy="428628"/>
            </a:xfrm>
            <a:prstGeom prst="curved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8" name="Arc plein 17"/>
            <p:cNvSpPr/>
            <p:nvPr/>
          </p:nvSpPr>
          <p:spPr bwMode="auto">
            <a:xfrm rot="10800000">
              <a:off x="1571604" y="1975694"/>
              <a:ext cx="428628" cy="500066"/>
            </a:xfrm>
            <a:prstGeom prst="blockArc">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grpSp>
      <p:sp>
        <p:nvSpPr>
          <p:cNvPr id="3" name="ZoneTexte 2"/>
          <p:cNvSpPr txBox="1"/>
          <p:nvPr/>
        </p:nvSpPr>
        <p:spPr>
          <a:xfrm>
            <a:off x="1630219" y="2095805"/>
            <a:ext cx="736099" cy="369332"/>
          </a:xfrm>
          <a:prstGeom prst="rect">
            <a:avLst/>
          </a:prstGeom>
          <a:noFill/>
        </p:spPr>
        <p:txBody>
          <a:bodyPr wrap="none" rtlCol="0">
            <a:spAutoFit/>
          </a:bodyPr>
          <a:lstStyle/>
          <a:p>
            <a:r>
              <a:rPr lang="fr-FR" dirty="0" smtClean="0"/>
              <a:t>ADN </a:t>
            </a:r>
            <a:endParaRPr lang="fr-FR" dirty="0"/>
          </a:p>
        </p:txBody>
      </p:sp>
      <p:sp>
        <p:nvSpPr>
          <p:cNvPr id="21" name="ZoneTexte 20"/>
          <p:cNvSpPr txBox="1"/>
          <p:nvPr/>
        </p:nvSpPr>
        <p:spPr>
          <a:xfrm>
            <a:off x="1071538" y="1428736"/>
            <a:ext cx="1196161" cy="338554"/>
          </a:xfrm>
          <a:prstGeom prst="rect">
            <a:avLst/>
          </a:prstGeom>
          <a:noFill/>
        </p:spPr>
        <p:txBody>
          <a:bodyPr wrap="none" rtlCol="0">
            <a:spAutoFit/>
          </a:bodyPr>
          <a:lstStyle/>
          <a:p>
            <a:r>
              <a:rPr lang="fr-FR" sz="1600" dirty="0" err="1" smtClean="0"/>
              <a:t>Replication</a:t>
            </a:r>
            <a:endParaRPr lang="fr-FR" sz="1600" dirty="0"/>
          </a:p>
        </p:txBody>
      </p:sp>
      <p:sp>
        <p:nvSpPr>
          <p:cNvPr id="22" name="ZoneTexte 21"/>
          <p:cNvSpPr txBox="1"/>
          <p:nvPr/>
        </p:nvSpPr>
        <p:spPr>
          <a:xfrm>
            <a:off x="285720" y="3143248"/>
            <a:ext cx="8501122" cy="1569660"/>
          </a:xfrm>
          <a:prstGeom prst="rect">
            <a:avLst/>
          </a:prstGeom>
          <a:noFill/>
        </p:spPr>
        <p:txBody>
          <a:bodyPr wrap="square" rtlCol="0">
            <a:spAutoFit/>
          </a:bodyPr>
          <a:lstStyle/>
          <a:p>
            <a:r>
              <a:rPr lang="fr-FR" sz="1600" dirty="0" smtClean="0">
                <a:latin typeface="Comic Sans MS" pitchFamily="66" charset="0"/>
              </a:rPr>
              <a:t>Les flèches indiquent le sens pour le transfert de l’information génétique. Terme « dogme central » employé en 1956 par Francis Crick. </a:t>
            </a:r>
          </a:p>
          <a:p>
            <a:r>
              <a:rPr lang="fr-FR" sz="1600" dirty="0" smtClean="0">
                <a:latin typeface="Comic Sans MS" pitchFamily="66" charset="0"/>
              </a:rPr>
              <a:t>L’ARN peut parfois servir de matrice pour la synthèse d’un brin d’ADN complémentaire. Cependant, évènement rare comparé à la grande quantité de molécules d’ARN synthétisées à partir d’une matrice ADN.</a:t>
            </a:r>
          </a:p>
          <a:p>
            <a:r>
              <a:rPr lang="fr-FR" sz="1600" dirty="0" smtClean="0">
                <a:latin typeface="Comic Sans MS" pitchFamily="66" charset="0"/>
              </a:rPr>
              <a:t>Donc ce flux orienté de l’information reste d’actualité.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428860" y="21431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ZoneTexte 2"/>
          <p:cNvSpPr txBox="1"/>
          <p:nvPr/>
        </p:nvSpPr>
        <p:spPr>
          <a:xfrm>
            <a:off x="142812" y="785794"/>
            <a:ext cx="9001188" cy="1569660"/>
          </a:xfrm>
          <a:prstGeom prst="rect">
            <a:avLst/>
          </a:prstGeom>
          <a:noFill/>
        </p:spPr>
        <p:txBody>
          <a:bodyPr wrap="square" rtlCol="0">
            <a:spAutoFit/>
          </a:bodyPr>
          <a:lstStyle/>
          <a:p>
            <a:r>
              <a:rPr lang="fr-FR" sz="1600" dirty="0" smtClean="0">
                <a:latin typeface="Comic Sans MS" pitchFamily="66" charset="0"/>
              </a:rPr>
              <a:t>Elle est réalisé par une enzyme : l’ARN polymérase qui réalise essentiellement les mêmes réactions de la bactérie à l’homme.</a:t>
            </a:r>
          </a:p>
          <a:p>
            <a:endParaRPr lang="fr-FR" sz="1600" dirty="0" smtClean="0">
              <a:latin typeface="Comic Sans MS" pitchFamily="66" charset="0"/>
            </a:endParaRPr>
          </a:p>
          <a:p>
            <a:r>
              <a:rPr lang="fr-FR" sz="1600" dirty="0" smtClean="0">
                <a:latin typeface="Comic Sans MS" pitchFamily="66" charset="0"/>
              </a:rPr>
              <a:t>Chez les bactéries, une seule ARN polymérase constituée de 5 sous-unités, deux exemplaires de la sous-unité </a:t>
            </a:r>
            <a:r>
              <a:rPr lang="fr-FR" sz="1600" dirty="0" smtClean="0">
                <a:latin typeface="Symbol" pitchFamily="18" charset="2"/>
              </a:rPr>
              <a:t>a</a:t>
            </a:r>
            <a:r>
              <a:rPr lang="fr-FR" sz="1600" dirty="0" smtClean="0">
                <a:latin typeface="Comic Sans MS" pitchFamily="66" charset="0"/>
              </a:rPr>
              <a:t>, un exemplaire de chacune des sous-unité </a:t>
            </a:r>
            <a:r>
              <a:rPr lang="fr-FR" sz="1600" dirty="0" smtClean="0">
                <a:latin typeface="Symbol" pitchFamily="18" charset="2"/>
              </a:rPr>
              <a:t>b</a:t>
            </a:r>
            <a:r>
              <a:rPr lang="fr-FR" sz="1600" dirty="0" smtClean="0">
                <a:latin typeface="Comic Sans MS" pitchFamily="66" charset="0"/>
              </a:rPr>
              <a:t>, </a:t>
            </a:r>
            <a:r>
              <a:rPr lang="fr-FR" sz="1600" dirty="0" smtClean="0">
                <a:latin typeface="Symbol" pitchFamily="18" charset="2"/>
              </a:rPr>
              <a:t>b</a:t>
            </a:r>
            <a:r>
              <a:rPr lang="fr-FR" sz="1600" dirty="0" smtClean="0">
                <a:latin typeface="Comic Sans MS" pitchFamily="66" charset="0"/>
              </a:rPr>
              <a:t>’ et </a:t>
            </a:r>
            <a:r>
              <a:rPr lang="fr-FR" sz="1600" dirty="0" smtClean="0">
                <a:latin typeface="Symbol" pitchFamily="18" charset="2"/>
              </a:rPr>
              <a:t>w</a:t>
            </a:r>
            <a:r>
              <a:rPr lang="fr-FR" sz="1600" dirty="0" smtClean="0">
                <a:latin typeface="Comic Sans MS" pitchFamily="66" charset="0"/>
              </a:rPr>
              <a:t>. le facteur </a:t>
            </a:r>
            <a:r>
              <a:rPr lang="fr-FR" sz="1600" dirty="0" smtClean="0">
                <a:latin typeface="Symbol" pitchFamily="18" charset="2"/>
              </a:rPr>
              <a:t>s</a:t>
            </a:r>
            <a:r>
              <a:rPr lang="fr-FR" sz="1600" dirty="0" smtClean="0">
                <a:latin typeface="Comic Sans MS" pitchFamily="66" charset="0"/>
              </a:rPr>
              <a:t> permet la reconnaissance des séquences spécifiques sur l’ADN, appelée </a:t>
            </a:r>
            <a:r>
              <a:rPr lang="fr-FR" sz="1600" b="1" dirty="0" smtClean="0">
                <a:latin typeface="Comic Sans MS" pitchFamily="66" charset="0"/>
              </a:rPr>
              <a:t>promoteur</a:t>
            </a:r>
            <a:r>
              <a:rPr lang="fr-FR" sz="1600" dirty="0" smtClean="0">
                <a:latin typeface="Comic Sans MS" pitchFamily="66" charset="0"/>
              </a:rPr>
              <a:t>.</a:t>
            </a:r>
            <a:endParaRPr lang="fr-FR" sz="1600" dirty="0">
              <a:latin typeface="Comic Sans MS" pitchFamily="66" charset="0"/>
            </a:endParaRPr>
          </a:p>
        </p:txBody>
      </p:sp>
      <p:pic>
        <p:nvPicPr>
          <p:cNvPr id="4" name="Image 3" descr="RNA_pol_bact.PNG"/>
          <p:cNvPicPr>
            <a:picLocks noChangeAspect="1"/>
          </p:cNvPicPr>
          <p:nvPr/>
        </p:nvPicPr>
        <p:blipFill>
          <a:blip r:embed="rId2" cstate="print"/>
          <a:stretch>
            <a:fillRect/>
          </a:stretch>
        </p:blipFill>
        <p:spPr>
          <a:xfrm>
            <a:off x="1214414" y="2337357"/>
            <a:ext cx="1946896" cy="1163081"/>
          </a:xfrm>
          <a:prstGeom prst="rect">
            <a:avLst/>
          </a:prstGeom>
        </p:spPr>
      </p:pic>
      <p:sp>
        <p:nvSpPr>
          <p:cNvPr id="5" name="ZoneTexte 4"/>
          <p:cNvSpPr txBox="1"/>
          <p:nvPr/>
        </p:nvSpPr>
        <p:spPr>
          <a:xfrm>
            <a:off x="214282" y="3661950"/>
            <a:ext cx="5734262" cy="338554"/>
          </a:xfrm>
          <a:prstGeom prst="rect">
            <a:avLst/>
          </a:prstGeom>
          <a:noFill/>
        </p:spPr>
        <p:txBody>
          <a:bodyPr wrap="none" rtlCol="0">
            <a:spAutoFit/>
          </a:bodyPr>
          <a:lstStyle/>
          <a:p>
            <a:r>
              <a:rPr lang="fr-FR" sz="1600" dirty="0" smtClean="0">
                <a:latin typeface="Comic Sans MS" pitchFamily="66" charset="0"/>
              </a:rPr>
              <a:t>Chez les eucaryotes, présence de trois ARN polymérases :</a:t>
            </a:r>
            <a:endParaRPr lang="fr-FR" sz="1600" dirty="0">
              <a:latin typeface="Comic Sans MS" pitchFamily="66" charset="0"/>
            </a:endParaRPr>
          </a:p>
        </p:txBody>
      </p:sp>
      <p:graphicFrame>
        <p:nvGraphicFramePr>
          <p:cNvPr id="6" name="Group 5"/>
          <p:cNvGraphicFramePr>
            <a:graphicFrameLocks noGrp="1"/>
          </p:cNvGraphicFramePr>
          <p:nvPr/>
        </p:nvGraphicFramePr>
        <p:xfrm>
          <a:off x="571472" y="4069193"/>
          <a:ext cx="7143800" cy="2645955"/>
        </p:xfrm>
        <a:graphic>
          <a:graphicData uri="http://schemas.openxmlformats.org/drawingml/2006/table">
            <a:tbl>
              <a:tblPr>
                <a:tableStyleId>{D7AC3CCA-C797-4891-BE02-D94E43425B78}</a:tableStyleId>
              </a:tblPr>
              <a:tblGrid>
                <a:gridCol w="1857388"/>
                <a:gridCol w="2500330"/>
                <a:gridCol w="2786082"/>
              </a:tblGrid>
              <a:tr h="4930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1"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u="none" strike="noStrike" cap="none" normalizeH="0" baseline="0" dirty="0" smtClean="0">
                          <a:ln>
                            <a:noFill/>
                          </a:ln>
                          <a:effectLst/>
                        </a:rPr>
                        <a:t>ARN polymérase </a:t>
                      </a:r>
                      <a:endParaRPr kumimoji="0" lang="fr-FR" sz="1200" b="1" i="0" u="none" strike="noStrike" cap="none" normalizeH="0" baseline="0" dirty="0" smtClean="0">
                        <a:ln>
                          <a:noFill/>
                        </a:ln>
                        <a:solidFill>
                          <a:schemeClr val="tx1"/>
                        </a:solidFill>
                        <a:effectLst/>
                        <a:latin typeface="Comic Sans MS" pitchFamily="66" charset="0"/>
                      </a:endParaRP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1"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u="none" strike="noStrike" cap="none" normalizeH="0" baseline="0" dirty="0" smtClean="0">
                          <a:ln>
                            <a:noFill/>
                          </a:ln>
                          <a:effectLst/>
                        </a:rPr>
                        <a:t>Synthèse</a:t>
                      </a:r>
                      <a:endParaRPr kumimoji="0" lang="fr-FR" sz="1200" b="1" i="0" u="none" strike="noStrike" cap="none" normalizeH="0" baseline="0" dirty="0" smtClean="0">
                        <a:ln>
                          <a:noFill/>
                        </a:ln>
                        <a:solidFill>
                          <a:schemeClr val="tx1"/>
                        </a:solidFill>
                        <a:effectLst/>
                        <a:latin typeface="Comic Sans MS" pitchFamily="66" charset="0"/>
                      </a:endParaRP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1"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u="none" strike="noStrike" cap="none" normalizeH="0" baseline="0" dirty="0" smtClean="0">
                          <a:ln>
                            <a:noFill/>
                          </a:ln>
                          <a:effectLst/>
                        </a:rPr>
                        <a:t>Constituants</a:t>
                      </a:r>
                      <a:endParaRPr kumimoji="0" lang="fr-FR" sz="1200" b="1" i="0" u="none" strike="noStrike" cap="none" normalizeH="0" baseline="0" dirty="0" smtClean="0">
                        <a:ln>
                          <a:noFill/>
                        </a:ln>
                        <a:solidFill>
                          <a:schemeClr val="tx1"/>
                        </a:solidFill>
                        <a:effectLst/>
                        <a:latin typeface="Comic Sans MS" pitchFamily="66" charset="0"/>
                      </a:endParaRPr>
                    </a:p>
                  </a:txBody>
                  <a:tcPr horzOverflow="overflow">
                    <a:solidFill>
                      <a:schemeClr val="accent2">
                        <a:lumMod val="20000"/>
                        <a:lumOff val="80000"/>
                      </a:schemeClr>
                    </a:solidFill>
                  </a:tcPr>
                </a:tc>
              </a:tr>
              <a:tr h="72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smtClean="0">
                          <a:ln>
                            <a:noFill/>
                          </a:ln>
                          <a:effectLst/>
                        </a:rPr>
                        <a:t>I</a:t>
                      </a:r>
                      <a:endParaRPr kumimoji="0" lang="fr-FR" sz="1200" b="0" i="0" u="none" strike="noStrike" cap="none" normalizeH="0" baseline="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fr-FR" sz="12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fr-FR" sz="1200" u="none" strike="noStrike" cap="none" normalizeH="0" baseline="0" smtClean="0">
                          <a:ln>
                            <a:noFill/>
                          </a:ln>
                          <a:effectLst/>
                        </a:rPr>
                        <a:t> ARN pré-ribosomique</a:t>
                      </a:r>
                      <a:endParaRPr kumimoji="0" lang="fr-FR" sz="1200" b="0" i="0" u="none" strike="noStrike" cap="none" normalizeH="0" baseline="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dirty="0" smtClean="0">
                          <a:ln>
                            <a:noFill/>
                          </a:ln>
                          <a:effectLst/>
                        </a:rPr>
                        <a:t>Ensemble de12 sous-unités plus 2 autres polypeptides</a:t>
                      </a:r>
                      <a:endParaRPr kumimoji="0" lang="fr-FR" sz="1200" b="0" i="0" u="none" strike="noStrike" cap="none" normalizeH="0" baseline="0" dirty="0" smtClean="0">
                        <a:ln>
                          <a:noFill/>
                        </a:ln>
                        <a:solidFill>
                          <a:schemeClr val="tx1"/>
                        </a:solidFill>
                        <a:effectLst/>
                        <a:latin typeface="Comic Sans MS" pitchFamily="66" charset="0"/>
                      </a:endParaRPr>
                    </a:p>
                  </a:txBody>
                  <a:tcPr horzOverflow="overflow"/>
                </a:tc>
              </a:tr>
              <a:tr h="4930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smtClean="0">
                          <a:ln>
                            <a:noFill/>
                          </a:ln>
                          <a:effectLst/>
                        </a:rPr>
                        <a:t>II</a:t>
                      </a:r>
                      <a:endParaRPr kumimoji="0" lang="fr-FR" sz="1200" b="0" i="0" u="none" strike="noStrike" cap="none" normalizeH="0" baseline="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smtClean="0">
                          <a:ln>
                            <a:noFill/>
                          </a:ln>
                          <a:effectLst/>
                        </a:rPr>
                        <a:t>- ARN messagers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smtClean="0">
                          <a:ln>
                            <a:noFill/>
                          </a:ln>
                          <a:effectLst/>
                        </a:rPr>
                        <a:t>- snoRNA*</a:t>
                      </a:r>
                      <a:endParaRPr kumimoji="0" lang="fr-FR" sz="1200" b="0" i="0" u="none" strike="noStrike" cap="none" normalizeH="0" baseline="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smtClean="0">
                          <a:ln>
                            <a:noFill/>
                          </a:ln>
                          <a:effectLst/>
                        </a:rPr>
                        <a:t>Ensemble de12 sous-unités</a:t>
                      </a:r>
                      <a:endParaRPr kumimoji="0" lang="fr-FR" sz="1200" b="0" i="0" u="none" strike="noStrike" cap="none" normalizeH="0" baseline="0" smtClean="0">
                        <a:ln>
                          <a:noFill/>
                        </a:ln>
                        <a:solidFill>
                          <a:schemeClr val="tx1"/>
                        </a:solidFill>
                        <a:effectLst/>
                        <a:latin typeface="Comic Sans MS" pitchFamily="66" charset="0"/>
                      </a:endParaRPr>
                    </a:p>
                  </a:txBody>
                  <a:tcPr horzOverflow="overflow"/>
                </a:tc>
              </a:tr>
              <a:tr h="9313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dirty="0" smtClean="0">
                          <a:ln>
                            <a:noFill/>
                          </a:ln>
                          <a:effectLst/>
                        </a:rPr>
                        <a:t>III</a:t>
                      </a:r>
                      <a:endParaRPr kumimoji="0" lang="fr-FR" sz="1200" b="0" i="0" u="none" strike="noStrike" cap="none" normalizeH="0" baseline="0" dirty="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fr-FR" sz="1200" u="none" strike="noStrike" cap="none" normalizeH="0" baseline="0" dirty="0" smtClean="0">
                          <a:ln>
                            <a:noFill/>
                          </a:ln>
                          <a:effectLst/>
                        </a:rPr>
                        <a:t>Les ARN de transfert</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fr-FR" sz="1200" u="none" strike="noStrike" cap="none" normalizeH="0" baseline="0" dirty="0" smtClean="0">
                          <a:ln>
                            <a:noFill/>
                          </a:ln>
                          <a:effectLst/>
                        </a:rPr>
                        <a:t>ARN </a:t>
                      </a:r>
                      <a:r>
                        <a:rPr kumimoji="0" lang="fr-FR" sz="1200" u="none" strike="noStrike" cap="none" normalizeH="0" baseline="0" dirty="0" err="1" smtClean="0">
                          <a:ln>
                            <a:noFill/>
                          </a:ln>
                          <a:effectLst/>
                        </a:rPr>
                        <a:t>ribosomique</a:t>
                      </a:r>
                      <a:r>
                        <a:rPr kumimoji="0" lang="fr-FR" sz="1200" u="none" strike="noStrike" cap="none" normalizeH="0" baseline="0" dirty="0" smtClean="0">
                          <a:ln>
                            <a:noFill/>
                          </a:ln>
                          <a:effectLst/>
                        </a:rPr>
                        <a:t> 5S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dirty="0" smtClean="0">
                          <a:ln>
                            <a:noFill/>
                          </a:ln>
                          <a:effectLst/>
                        </a:rPr>
                        <a:t>-Petits ARN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dirty="0" smtClean="0">
                          <a:ln>
                            <a:noFill/>
                          </a:ln>
                          <a:effectLst/>
                        </a:rPr>
                        <a:t>Ensemble de12 sous-unités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u="none" strike="noStrike" cap="none" normalizeH="0" baseline="0" dirty="0" smtClean="0">
                          <a:ln>
                            <a:noFill/>
                          </a:ln>
                          <a:effectLst/>
                        </a:rPr>
                        <a:t>plus 5 autres polypeptides</a:t>
                      </a:r>
                      <a:endParaRPr kumimoji="0" lang="fr-FR" sz="1200" b="0" i="0" u="none" strike="noStrike" cap="none" normalizeH="0" baseline="0" dirty="0" smtClean="0">
                        <a:ln>
                          <a:noFill/>
                        </a:ln>
                        <a:solidFill>
                          <a:schemeClr val="tx1"/>
                        </a:solidFill>
                        <a:effectLst/>
                        <a:latin typeface="Comic Sans MS" pitchFamily="66" charset="0"/>
                      </a:endParaRPr>
                    </a:p>
                  </a:txBody>
                  <a:tcPr horzOverflow="overflow"/>
                </a:tc>
              </a:tr>
            </a:tbl>
          </a:graphicData>
        </a:graphic>
      </p:graphicFrame>
      <p:sp>
        <p:nvSpPr>
          <p:cNvPr id="7" name="ZoneTexte 6"/>
          <p:cNvSpPr txBox="1"/>
          <p:nvPr/>
        </p:nvSpPr>
        <p:spPr>
          <a:xfrm>
            <a:off x="3214678" y="2571744"/>
            <a:ext cx="2194832" cy="276999"/>
          </a:xfrm>
          <a:prstGeom prst="rect">
            <a:avLst/>
          </a:prstGeom>
          <a:noFill/>
        </p:spPr>
        <p:txBody>
          <a:bodyPr wrap="none" rtlCol="0">
            <a:spAutoFit/>
          </a:bodyPr>
          <a:lstStyle/>
          <a:p>
            <a:r>
              <a:rPr lang="fr-FR" sz="1200" dirty="0" smtClean="0">
                <a:latin typeface="Comic Sans MS" pitchFamily="66" charset="0"/>
              </a:rPr>
              <a:t>ARN polymérase procaryote</a:t>
            </a:r>
            <a:endParaRPr lang="fr-FR" sz="12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origine_archaea_kooning.png"/>
          <p:cNvPicPr>
            <a:picLocks noChangeAspect="1"/>
          </p:cNvPicPr>
          <p:nvPr/>
        </p:nvPicPr>
        <p:blipFill>
          <a:blip r:embed="rId2" cstate="print"/>
          <a:stretch>
            <a:fillRect/>
          </a:stretch>
        </p:blipFill>
        <p:spPr>
          <a:xfrm>
            <a:off x="1403648" y="1628800"/>
            <a:ext cx="7386994" cy="4693068"/>
          </a:xfrm>
          <a:prstGeom prst="rect">
            <a:avLst/>
          </a:prstGeom>
        </p:spPr>
      </p:pic>
      <p:sp>
        <p:nvSpPr>
          <p:cNvPr id="3" name="Text Box 1027"/>
          <p:cNvSpPr txBox="1">
            <a:spLocks noChangeArrowheads="1"/>
          </p:cNvSpPr>
          <p:nvPr/>
        </p:nvSpPr>
        <p:spPr bwMode="auto">
          <a:xfrm>
            <a:off x="683568" y="285750"/>
            <a:ext cx="8280920" cy="707886"/>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Les </a:t>
            </a:r>
            <a:r>
              <a:rPr lang="fr-FR" sz="2000" dirty="0" err="1" smtClean="0">
                <a:solidFill>
                  <a:srgbClr val="0000FF"/>
                </a:solidFill>
                <a:latin typeface="Comic Sans MS" pitchFamily="66" charset="0"/>
                <a:cs typeface="+mn-cs"/>
              </a:rPr>
              <a:t>archés</a:t>
            </a:r>
            <a:r>
              <a:rPr lang="fr-FR" sz="2000" dirty="0" smtClean="0">
                <a:solidFill>
                  <a:srgbClr val="0000FF"/>
                </a:solidFill>
                <a:latin typeface="Comic Sans MS" pitchFamily="66" charset="0"/>
                <a:cs typeface="+mn-cs"/>
              </a:rPr>
              <a:t> à l’origine des eucaryotes: hypothèse basée sur des données génome récentes </a:t>
            </a:r>
            <a:endParaRPr lang="fr-FR" sz="2000" dirty="0">
              <a:solidFill>
                <a:srgbClr val="0000FF"/>
              </a:solidFill>
              <a:latin typeface="Comic Sans MS" pitchFamily="66" charset="0"/>
              <a:cs typeface="+mn-cs"/>
            </a:endParaRPr>
          </a:p>
        </p:txBody>
      </p:sp>
      <p:sp>
        <p:nvSpPr>
          <p:cNvPr id="4" name="Rectangle 3"/>
          <p:cNvSpPr>
            <a:spLocks noChangeArrowheads="1"/>
          </p:cNvSpPr>
          <p:nvPr/>
        </p:nvSpPr>
        <p:spPr bwMode="auto">
          <a:xfrm>
            <a:off x="2209964" y="6453336"/>
            <a:ext cx="5072063" cy="261610"/>
          </a:xfrm>
          <a:prstGeom prst="rect">
            <a:avLst/>
          </a:prstGeom>
          <a:noFill/>
          <a:ln w="9525">
            <a:noFill/>
            <a:miter lim="800000"/>
            <a:headEnd/>
            <a:tailEnd/>
          </a:ln>
        </p:spPr>
        <p:txBody>
          <a:bodyPr>
            <a:spAutoFit/>
          </a:bodyPr>
          <a:lstStyle/>
          <a:p>
            <a:pPr eaLnBrk="0" hangingPunct="0"/>
            <a:r>
              <a:rPr lang="fr-FR" sz="1100" b="1" dirty="0">
                <a:solidFill>
                  <a:srgbClr val="000000"/>
                </a:solidFill>
                <a:latin typeface="Comic Sans MS" pitchFamily="66" charset="0"/>
              </a:rPr>
              <a:t>Extrait </a:t>
            </a:r>
            <a:r>
              <a:rPr lang="fr-FR" sz="1100" b="1" dirty="0" smtClean="0">
                <a:solidFill>
                  <a:srgbClr val="000000"/>
                </a:solidFill>
                <a:latin typeface="Comic Sans MS" pitchFamily="66" charset="0"/>
              </a:rPr>
              <a:t>de </a:t>
            </a:r>
            <a:r>
              <a:rPr lang="en-US" sz="1100" b="1" dirty="0" err="1" smtClean="0"/>
              <a:t>Koonin</a:t>
            </a:r>
            <a:r>
              <a:rPr lang="en-US" sz="1100" b="1" dirty="0" smtClean="0"/>
              <a:t> BMC Biology (2015) 13:84 </a:t>
            </a:r>
            <a:r>
              <a:rPr lang="fr-FR" sz="1100" b="1" dirty="0" smtClean="0"/>
              <a:t>DOI 10.1186/s12915-015-0194-5</a:t>
            </a:r>
            <a:endParaRPr lang="fr-FR" sz="1100" b="1" dirty="0">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7"/>
          <p:cNvSpPr txBox="1">
            <a:spLocks noChangeArrowheads="1"/>
          </p:cNvSpPr>
          <p:nvPr/>
        </p:nvSpPr>
        <p:spPr bwMode="auto">
          <a:xfrm>
            <a:off x="2428860" y="21431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5" name="ZoneTexte 4"/>
          <p:cNvSpPr txBox="1"/>
          <p:nvPr/>
        </p:nvSpPr>
        <p:spPr>
          <a:xfrm>
            <a:off x="142844" y="928670"/>
            <a:ext cx="8643713" cy="1077218"/>
          </a:xfrm>
          <a:prstGeom prst="rect">
            <a:avLst/>
          </a:prstGeom>
          <a:noFill/>
        </p:spPr>
        <p:txBody>
          <a:bodyPr wrap="none" rtlCol="0">
            <a:spAutoFit/>
          </a:bodyPr>
          <a:lstStyle/>
          <a:p>
            <a:r>
              <a:rPr lang="fr-FR" sz="1600" dirty="0" smtClean="0">
                <a:latin typeface="Comic Sans MS" pitchFamily="66" charset="0"/>
              </a:rPr>
              <a:t>3 étapes : </a:t>
            </a:r>
          </a:p>
          <a:p>
            <a:pPr lvl="2">
              <a:buFont typeface="Arial" pitchFamily="34" charset="0"/>
              <a:buChar char="•"/>
            </a:pPr>
            <a:r>
              <a:rPr lang="fr-FR" sz="1600" dirty="0" smtClean="0">
                <a:latin typeface="Comic Sans MS" pitchFamily="66" charset="0"/>
              </a:rPr>
              <a:t> l’initiation : reconnaissance de séquences spécifiques sur l’ADN : le promoteur</a:t>
            </a:r>
          </a:p>
          <a:p>
            <a:pPr lvl="2">
              <a:buFont typeface="Arial" pitchFamily="34" charset="0"/>
              <a:buChar char="•"/>
            </a:pPr>
            <a:r>
              <a:rPr lang="fr-FR" sz="1600" dirty="0" smtClean="0">
                <a:latin typeface="Comic Sans MS" pitchFamily="66" charset="0"/>
              </a:rPr>
              <a:t> l’élongation</a:t>
            </a:r>
          </a:p>
          <a:p>
            <a:pPr lvl="2">
              <a:buFont typeface="Arial" pitchFamily="34" charset="0"/>
              <a:buChar char="•"/>
            </a:pPr>
            <a:r>
              <a:rPr lang="fr-FR" sz="1600" dirty="0" smtClean="0">
                <a:latin typeface="Comic Sans MS" pitchFamily="66" charset="0"/>
              </a:rPr>
              <a:t> la terminaison</a:t>
            </a:r>
            <a:endParaRPr lang="fr-FR" sz="1600" dirty="0">
              <a:latin typeface="Comic Sans MS" pitchFamily="66" charset="0"/>
            </a:endParaRPr>
          </a:p>
        </p:txBody>
      </p:sp>
      <p:sp>
        <p:nvSpPr>
          <p:cNvPr id="6" name="ZoneTexte 5"/>
          <p:cNvSpPr txBox="1"/>
          <p:nvPr/>
        </p:nvSpPr>
        <p:spPr>
          <a:xfrm>
            <a:off x="214282" y="1988840"/>
            <a:ext cx="8929718" cy="2062103"/>
          </a:xfrm>
          <a:prstGeom prst="rect">
            <a:avLst/>
          </a:prstGeom>
          <a:noFill/>
        </p:spPr>
        <p:txBody>
          <a:bodyPr wrap="square" rtlCol="0">
            <a:spAutoFit/>
          </a:bodyPr>
          <a:lstStyle/>
          <a:p>
            <a:r>
              <a:rPr lang="fr-FR" sz="1600" u="sng" dirty="0" smtClean="0">
                <a:latin typeface="Comic Sans MS" pitchFamily="66" charset="0"/>
              </a:rPr>
              <a:t>Transcription des gènes codant pour des protéines</a:t>
            </a:r>
          </a:p>
          <a:p>
            <a:endParaRPr lang="fr-FR" sz="1600" u="sng" dirty="0" smtClean="0">
              <a:latin typeface="Comic Sans MS" pitchFamily="66" charset="0"/>
            </a:endParaRPr>
          </a:p>
          <a:p>
            <a:r>
              <a:rPr lang="fr-FR" sz="1600" u="sng" dirty="0" smtClean="0">
                <a:latin typeface="Comic Sans MS" pitchFamily="66" charset="0"/>
              </a:rPr>
              <a:t>Chez les bactéries :</a:t>
            </a:r>
          </a:p>
          <a:p>
            <a:endParaRPr lang="fr-FR" sz="1600" u="sng" dirty="0" smtClean="0">
              <a:latin typeface="Comic Sans MS" pitchFamily="66" charset="0"/>
            </a:endParaRPr>
          </a:p>
          <a:p>
            <a:r>
              <a:rPr lang="fr-FR" sz="1600" u="sng" dirty="0" smtClean="0">
                <a:latin typeface="Comic Sans MS" pitchFamily="66" charset="0"/>
              </a:rPr>
              <a:t>L’initiation :</a:t>
            </a:r>
          </a:p>
          <a:p>
            <a:r>
              <a:rPr lang="fr-FR" sz="1600" dirty="0" smtClean="0">
                <a:latin typeface="Comic Sans MS" pitchFamily="66" charset="0"/>
              </a:rPr>
              <a:t>Le facteur </a:t>
            </a:r>
            <a:r>
              <a:rPr lang="fr-FR" sz="1600" dirty="0" smtClean="0">
                <a:latin typeface="Symbol" pitchFamily="18" charset="2"/>
              </a:rPr>
              <a:t>s</a:t>
            </a:r>
            <a:r>
              <a:rPr lang="fr-FR" sz="1600" dirty="0" smtClean="0">
                <a:latin typeface="Comic Sans MS" pitchFamily="66" charset="0"/>
              </a:rPr>
              <a:t> de la RNA polymérase reconnait deux régions constituant le promoteur : la région -35 et la région -10 (TATAAT box) séparées par une région de taille variable (17 à 19 </a:t>
            </a:r>
            <a:r>
              <a:rPr lang="fr-FR" sz="1600" dirty="0" err="1" smtClean="0">
                <a:latin typeface="Comic Sans MS" pitchFamily="66" charset="0"/>
              </a:rPr>
              <a:t>pb</a:t>
            </a:r>
            <a:r>
              <a:rPr lang="fr-FR" sz="1600" dirty="0" smtClean="0">
                <a:latin typeface="Comic Sans MS" pitchFamily="66" charset="0"/>
              </a:rPr>
              <a:t>). Le promoteur se trouve en amont du début du (des gènes).</a:t>
            </a:r>
          </a:p>
        </p:txBody>
      </p:sp>
      <p:pic>
        <p:nvPicPr>
          <p:cNvPr id="10" name="Image 9" descr="promoteur_pro_3.PNG"/>
          <p:cNvPicPr>
            <a:picLocks noChangeAspect="1"/>
          </p:cNvPicPr>
          <p:nvPr/>
        </p:nvPicPr>
        <p:blipFill>
          <a:blip r:embed="rId2" cstate="print"/>
          <a:stretch>
            <a:fillRect/>
          </a:stretch>
        </p:blipFill>
        <p:spPr>
          <a:xfrm>
            <a:off x="5004048" y="4869160"/>
            <a:ext cx="2928958" cy="1541558"/>
          </a:xfrm>
          <a:prstGeom prst="rect">
            <a:avLst/>
          </a:prstGeom>
        </p:spPr>
      </p:pic>
      <p:sp>
        <p:nvSpPr>
          <p:cNvPr id="11" name="ZoneTexte 10"/>
          <p:cNvSpPr txBox="1"/>
          <p:nvPr/>
        </p:nvSpPr>
        <p:spPr>
          <a:xfrm>
            <a:off x="4788024" y="4365104"/>
            <a:ext cx="3908442" cy="261610"/>
          </a:xfrm>
          <a:prstGeom prst="rect">
            <a:avLst/>
          </a:prstGeom>
          <a:noFill/>
        </p:spPr>
        <p:txBody>
          <a:bodyPr wrap="none" rtlCol="0">
            <a:spAutoFit/>
          </a:bodyPr>
          <a:lstStyle/>
          <a:p>
            <a:r>
              <a:rPr lang="fr-FR" sz="1100" dirty="0" smtClean="0">
                <a:latin typeface="Comic Sans MS" pitchFamily="66" charset="0"/>
              </a:rPr>
              <a:t>Recrutement du cœur de l’ARN polymérase au promoteur</a:t>
            </a:r>
            <a:endParaRPr lang="fr-FR" sz="1100" dirty="0">
              <a:latin typeface="Comic Sans MS" pitchFamily="66" charset="0"/>
            </a:endParaRPr>
          </a:p>
        </p:txBody>
      </p:sp>
      <p:sp>
        <p:nvSpPr>
          <p:cNvPr id="12" name="ZoneTexte 11"/>
          <p:cNvSpPr txBox="1"/>
          <p:nvPr/>
        </p:nvSpPr>
        <p:spPr>
          <a:xfrm>
            <a:off x="539552" y="4437112"/>
            <a:ext cx="1715534" cy="261610"/>
          </a:xfrm>
          <a:prstGeom prst="rect">
            <a:avLst/>
          </a:prstGeom>
          <a:noFill/>
        </p:spPr>
        <p:txBody>
          <a:bodyPr wrap="none" rtlCol="0">
            <a:spAutoFit/>
          </a:bodyPr>
          <a:lstStyle/>
          <a:p>
            <a:r>
              <a:rPr lang="fr-FR" sz="1100" dirty="0" smtClean="0">
                <a:latin typeface="Comic Sans MS" pitchFamily="66" charset="0"/>
              </a:rPr>
              <a:t>Promoteurs bactériens </a:t>
            </a:r>
            <a:endParaRPr lang="fr-FR" sz="1100" dirty="0">
              <a:latin typeface="Comic Sans MS" pitchFamily="66" charset="0"/>
            </a:endParaRPr>
          </a:p>
        </p:txBody>
      </p:sp>
      <p:pic>
        <p:nvPicPr>
          <p:cNvPr id="13" name="Image 12" descr="RNA_pol_bact.PNG"/>
          <p:cNvPicPr>
            <a:picLocks noChangeAspect="1"/>
          </p:cNvPicPr>
          <p:nvPr/>
        </p:nvPicPr>
        <p:blipFill>
          <a:blip r:embed="rId3" cstate="print"/>
          <a:stretch>
            <a:fillRect/>
          </a:stretch>
        </p:blipFill>
        <p:spPr>
          <a:xfrm>
            <a:off x="6516216" y="1736616"/>
            <a:ext cx="1946896" cy="1163081"/>
          </a:xfrm>
          <a:prstGeom prst="rect">
            <a:avLst/>
          </a:prstGeom>
        </p:spPr>
      </p:pic>
      <p:sp>
        <p:nvSpPr>
          <p:cNvPr id="14" name="ZoneTexte 13"/>
          <p:cNvSpPr txBox="1"/>
          <p:nvPr/>
        </p:nvSpPr>
        <p:spPr>
          <a:xfrm>
            <a:off x="6424776" y="2636912"/>
            <a:ext cx="2194832" cy="276999"/>
          </a:xfrm>
          <a:prstGeom prst="rect">
            <a:avLst/>
          </a:prstGeom>
          <a:noFill/>
        </p:spPr>
        <p:txBody>
          <a:bodyPr wrap="none" rtlCol="0">
            <a:spAutoFit/>
          </a:bodyPr>
          <a:lstStyle/>
          <a:p>
            <a:r>
              <a:rPr lang="fr-FR" sz="1200" dirty="0" smtClean="0">
                <a:latin typeface="Comic Sans MS" pitchFamily="66" charset="0"/>
              </a:rPr>
              <a:t>ARN polymérase procaryote</a:t>
            </a:r>
            <a:endParaRPr lang="fr-FR" sz="1200" dirty="0">
              <a:latin typeface="Comic Sans MS" pitchFamily="66" charset="0"/>
            </a:endParaRPr>
          </a:p>
        </p:txBody>
      </p:sp>
      <p:pic>
        <p:nvPicPr>
          <p:cNvPr id="1026" name="Picture 2"/>
          <p:cNvPicPr>
            <a:picLocks noChangeAspect="1" noChangeArrowheads="1"/>
          </p:cNvPicPr>
          <p:nvPr/>
        </p:nvPicPr>
        <p:blipFill>
          <a:blip r:embed="rId4" cstate="print"/>
          <a:srcRect/>
          <a:stretch>
            <a:fillRect/>
          </a:stretch>
        </p:blipFill>
        <p:spPr bwMode="auto">
          <a:xfrm>
            <a:off x="323528" y="4797152"/>
            <a:ext cx="2808312" cy="865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428860" y="21431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Rectangle 2"/>
          <p:cNvSpPr/>
          <p:nvPr/>
        </p:nvSpPr>
        <p:spPr>
          <a:xfrm>
            <a:off x="142844" y="785794"/>
            <a:ext cx="8143932" cy="1323439"/>
          </a:xfrm>
          <a:prstGeom prst="rect">
            <a:avLst/>
          </a:prstGeom>
        </p:spPr>
        <p:txBody>
          <a:bodyPr wrap="square">
            <a:spAutoFit/>
          </a:bodyPr>
          <a:lstStyle/>
          <a:p>
            <a:pPr lvl="0"/>
            <a:r>
              <a:rPr lang="fr-FR" sz="1600" u="sng" dirty="0" smtClean="0">
                <a:solidFill>
                  <a:srgbClr val="000000"/>
                </a:solidFill>
                <a:latin typeface="Comic Sans MS" pitchFamily="66" charset="0"/>
              </a:rPr>
              <a:t>Transcription des gènes codant pour des protéines</a:t>
            </a:r>
          </a:p>
          <a:p>
            <a:pPr lvl="0"/>
            <a:endParaRPr lang="fr-FR" sz="1600" u="sng" dirty="0" smtClean="0">
              <a:solidFill>
                <a:srgbClr val="000000"/>
              </a:solidFill>
              <a:latin typeface="Comic Sans MS" pitchFamily="66" charset="0"/>
            </a:endParaRPr>
          </a:p>
          <a:p>
            <a:pPr lvl="0"/>
            <a:r>
              <a:rPr lang="fr-FR" sz="1600" u="sng" dirty="0" smtClean="0">
                <a:solidFill>
                  <a:srgbClr val="000000"/>
                </a:solidFill>
                <a:latin typeface="Comic Sans MS" pitchFamily="66" charset="0"/>
              </a:rPr>
              <a:t>Chez les bactéries :</a:t>
            </a:r>
          </a:p>
          <a:p>
            <a:pPr lvl="0"/>
            <a:endParaRPr lang="fr-FR" sz="1600" u="sng" dirty="0" smtClean="0">
              <a:solidFill>
                <a:srgbClr val="000000"/>
              </a:solidFill>
              <a:latin typeface="Comic Sans MS" pitchFamily="66" charset="0"/>
            </a:endParaRPr>
          </a:p>
          <a:p>
            <a:pPr lvl="0"/>
            <a:r>
              <a:rPr lang="fr-FR" sz="1600" u="sng" dirty="0" smtClean="0">
                <a:solidFill>
                  <a:srgbClr val="000000"/>
                </a:solidFill>
                <a:latin typeface="Comic Sans MS" pitchFamily="66" charset="0"/>
              </a:rPr>
              <a:t>La terminaison :</a:t>
            </a:r>
            <a:r>
              <a:rPr lang="fr-FR" sz="1600" dirty="0" smtClean="0">
                <a:solidFill>
                  <a:srgbClr val="000000"/>
                </a:solidFill>
                <a:latin typeface="Comic Sans MS" pitchFamily="66" charset="0"/>
              </a:rPr>
              <a:t> deux types de terminateurs Rho-dépendants et Rho-indépendants</a:t>
            </a:r>
            <a:endParaRPr lang="fr-FR" sz="1600" u="sng" dirty="0" smtClean="0">
              <a:solidFill>
                <a:srgbClr val="000000"/>
              </a:solidFill>
              <a:latin typeface="Comic Sans MS" pitchFamily="66" charset="0"/>
            </a:endParaRPr>
          </a:p>
        </p:txBody>
      </p:sp>
      <p:pic>
        <p:nvPicPr>
          <p:cNvPr id="10" name="Image 9" descr="term_rho_dependant.PNG"/>
          <p:cNvPicPr>
            <a:picLocks noChangeAspect="1"/>
          </p:cNvPicPr>
          <p:nvPr/>
        </p:nvPicPr>
        <p:blipFill>
          <a:blip r:embed="rId2" cstate="print"/>
          <a:stretch>
            <a:fillRect/>
          </a:stretch>
        </p:blipFill>
        <p:spPr>
          <a:xfrm>
            <a:off x="101461" y="2285992"/>
            <a:ext cx="2648320" cy="4182059"/>
          </a:xfrm>
          <a:prstGeom prst="rect">
            <a:avLst/>
          </a:prstGeom>
        </p:spPr>
      </p:pic>
      <p:pic>
        <p:nvPicPr>
          <p:cNvPr id="11" name="Image 10" descr="term_rho_independant.PNG"/>
          <p:cNvPicPr>
            <a:picLocks noChangeAspect="1"/>
          </p:cNvPicPr>
          <p:nvPr/>
        </p:nvPicPr>
        <p:blipFill>
          <a:blip r:embed="rId3" cstate="print"/>
          <a:stretch>
            <a:fillRect/>
          </a:stretch>
        </p:blipFill>
        <p:spPr>
          <a:xfrm>
            <a:off x="6057539" y="2143116"/>
            <a:ext cx="2800741" cy="4477375"/>
          </a:xfrm>
          <a:prstGeom prst="rect">
            <a:avLst/>
          </a:prstGeom>
        </p:spPr>
      </p:pic>
      <p:sp>
        <p:nvSpPr>
          <p:cNvPr id="12" name="ZoneTexte 11"/>
          <p:cNvSpPr txBox="1"/>
          <p:nvPr/>
        </p:nvSpPr>
        <p:spPr>
          <a:xfrm>
            <a:off x="2928926" y="2428868"/>
            <a:ext cx="2786082" cy="1384995"/>
          </a:xfrm>
          <a:prstGeom prst="rect">
            <a:avLst/>
          </a:prstGeom>
          <a:noFill/>
          <a:ln>
            <a:solidFill>
              <a:schemeClr val="tx1"/>
            </a:solidFill>
          </a:ln>
        </p:spPr>
        <p:txBody>
          <a:bodyPr wrap="square" rtlCol="0">
            <a:spAutoFit/>
          </a:bodyPr>
          <a:lstStyle/>
          <a:p>
            <a:r>
              <a:rPr lang="fr-FR" sz="1400" u="sng" dirty="0" smtClean="0">
                <a:latin typeface="Comic Sans MS" pitchFamily="66" charset="0"/>
              </a:rPr>
              <a:t>Rho-dépendant</a:t>
            </a:r>
            <a:r>
              <a:rPr lang="fr-FR" sz="1400" dirty="0" smtClean="0">
                <a:latin typeface="Comic Sans MS" pitchFamily="66" charset="0"/>
              </a:rPr>
              <a:t> : L’</a:t>
            </a:r>
            <a:r>
              <a:rPr lang="fr-FR" sz="1400" dirty="0" err="1" smtClean="0">
                <a:latin typeface="Comic Sans MS" pitchFamily="66" charset="0"/>
              </a:rPr>
              <a:t>ATPase</a:t>
            </a:r>
            <a:r>
              <a:rPr lang="fr-FR" sz="1400" dirty="0" smtClean="0">
                <a:latin typeface="Comic Sans MS" pitchFamily="66" charset="0"/>
              </a:rPr>
              <a:t> Rho, une protéine qui se déplace le long du transcrit naissant jusqu’à rattraper la polymérase, stimule la terminaison de la transcription</a:t>
            </a:r>
            <a:endParaRPr lang="fr-FR" sz="1400" dirty="0">
              <a:latin typeface="Comic Sans MS" pitchFamily="66" charset="0"/>
            </a:endParaRPr>
          </a:p>
        </p:txBody>
      </p:sp>
      <p:cxnSp>
        <p:nvCxnSpPr>
          <p:cNvPr id="14" name="Connecteur droit avec flèche 13"/>
          <p:cNvCxnSpPr/>
          <p:nvPr/>
        </p:nvCxnSpPr>
        <p:spPr bwMode="auto">
          <a:xfrm rot="5400000">
            <a:off x="2178827" y="3536157"/>
            <a:ext cx="1000132" cy="50006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ZoneTexte 14"/>
          <p:cNvSpPr txBox="1"/>
          <p:nvPr/>
        </p:nvSpPr>
        <p:spPr>
          <a:xfrm>
            <a:off x="2928926" y="3929066"/>
            <a:ext cx="3000396" cy="2677656"/>
          </a:xfrm>
          <a:prstGeom prst="rect">
            <a:avLst/>
          </a:prstGeom>
          <a:noFill/>
          <a:ln>
            <a:solidFill>
              <a:schemeClr val="tx1"/>
            </a:solidFill>
          </a:ln>
        </p:spPr>
        <p:txBody>
          <a:bodyPr wrap="square" rtlCol="0">
            <a:spAutoFit/>
          </a:bodyPr>
          <a:lstStyle/>
          <a:p>
            <a:r>
              <a:rPr lang="fr-FR" sz="1400" u="sng" dirty="0" smtClean="0">
                <a:latin typeface="Comic Sans MS" pitchFamily="66" charset="0"/>
              </a:rPr>
              <a:t>Rho-indépendant</a:t>
            </a:r>
            <a:r>
              <a:rPr lang="fr-FR" sz="1400" dirty="0" smtClean="0">
                <a:latin typeface="Comic Sans MS" pitchFamily="66" charset="0"/>
              </a:rPr>
              <a:t> : deux éléments une courte séquence répétée inversée suivie d’une série d’environ 8 paires de bases A-T. Le transcrit est capable de former une structure secondaire tige-boucle qui provoque la désorganisation de l’ARN polymérase. La suite du transcrit est faiblement apparié au brin ADN ce qui conduit à sa libération.</a:t>
            </a:r>
            <a:endParaRPr lang="fr-FR" sz="1400" dirty="0">
              <a:latin typeface="Comic Sans MS" pitchFamily="66" charset="0"/>
            </a:endParaRPr>
          </a:p>
        </p:txBody>
      </p:sp>
      <p:cxnSp>
        <p:nvCxnSpPr>
          <p:cNvPr id="17" name="Connecteur droit avec flèche 16"/>
          <p:cNvCxnSpPr/>
          <p:nvPr/>
        </p:nvCxnSpPr>
        <p:spPr bwMode="auto">
          <a:xfrm rot="5400000" flipH="1" flipV="1">
            <a:off x="5929322" y="3714752"/>
            <a:ext cx="785818" cy="78581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3" name="ZoneTexte 2"/>
          <p:cNvSpPr txBox="1"/>
          <p:nvPr/>
        </p:nvSpPr>
        <p:spPr>
          <a:xfrm>
            <a:off x="357158" y="928670"/>
            <a:ext cx="6950942" cy="338554"/>
          </a:xfrm>
          <a:prstGeom prst="rect">
            <a:avLst/>
          </a:prstGeom>
          <a:noFill/>
        </p:spPr>
        <p:txBody>
          <a:bodyPr wrap="none" rtlCol="0">
            <a:spAutoFit/>
          </a:bodyPr>
          <a:lstStyle/>
          <a:p>
            <a:r>
              <a:rPr lang="fr-FR" sz="1600" dirty="0" smtClean="0">
                <a:latin typeface="Comic Sans MS" pitchFamily="66" charset="0"/>
              </a:rPr>
              <a:t>Etape qui permet la synthèse des protéines à partir de l’ARN messager.</a:t>
            </a:r>
            <a:endParaRPr lang="fr-FR" sz="1600" dirty="0">
              <a:latin typeface="Comic Sans MS" pitchFamily="66" charset="0"/>
            </a:endParaRPr>
          </a:p>
        </p:txBody>
      </p:sp>
      <p:sp>
        <p:nvSpPr>
          <p:cNvPr id="4" name="ZoneTexte 3"/>
          <p:cNvSpPr txBox="1"/>
          <p:nvPr/>
        </p:nvSpPr>
        <p:spPr>
          <a:xfrm>
            <a:off x="285720" y="1428736"/>
            <a:ext cx="8358246" cy="584775"/>
          </a:xfrm>
          <a:prstGeom prst="rect">
            <a:avLst/>
          </a:prstGeom>
          <a:noFill/>
        </p:spPr>
        <p:txBody>
          <a:bodyPr wrap="square" rtlCol="0">
            <a:spAutoFit/>
          </a:bodyPr>
          <a:lstStyle/>
          <a:p>
            <a:r>
              <a:rPr lang="fr-FR" sz="1600" dirty="0" smtClean="0">
                <a:latin typeface="Comic Sans MS" pitchFamily="66" charset="0"/>
              </a:rPr>
              <a:t>Une protéine est une macromolécule biologique composée d’acides aminés. Il existe 20 acides aminés qui sont rencontrés dans tous les organismes.</a:t>
            </a:r>
            <a:endParaRPr lang="fr-FR" sz="1600" dirty="0">
              <a:latin typeface="Comic Sans MS" pitchFamily="66" charset="0"/>
            </a:endParaRPr>
          </a:p>
        </p:txBody>
      </p:sp>
      <p:pic>
        <p:nvPicPr>
          <p:cNvPr id="5" name="Image 4" descr="AminoAcidball.png"/>
          <p:cNvPicPr>
            <a:picLocks noChangeAspect="1"/>
          </p:cNvPicPr>
          <p:nvPr/>
        </p:nvPicPr>
        <p:blipFill>
          <a:blip r:embed="rId2" cstate="print"/>
          <a:stretch>
            <a:fillRect/>
          </a:stretch>
        </p:blipFill>
        <p:spPr>
          <a:xfrm>
            <a:off x="1000100" y="2673662"/>
            <a:ext cx="2500330" cy="1783569"/>
          </a:xfrm>
          <a:prstGeom prst="rect">
            <a:avLst/>
          </a:prstGeom>
          <a:solidFill>
            <a:schemeClr val="accent3">
              <a:lumMod val="85000"/>
            </a:schemeClr>
          </a:solidFill>
        </p:spPr>
      </p:pic>
      <p:sp>
        <p:nvSpPr>
          <p:cNvPr id="6" name="ZoneTexte 5"/>
          <p:cNvSpPr txBox="1"/>
          <p:nvPr/>
        </p:nvSpPr>
        <p:spPr>
          <a:xfrm>
            <a:off x="928662" y="2357430"/>
            <a:ext cx="2961067" cy="276999"/>
          </a:xfrm>
          <a:prstGeom prst="rect">
            <a:avLst/>
          </a:prstGeom>
          <a:noFill/>
        </p:spPr>
        <p:txBody>
          <a:bodyPr wrap="none" rtlCol="0">
            <a:spAutoFit/>
          </a:bodyPr>
          <a:lstStyle/>
          <a:p>
            <a:r>
              <a:rPr lang="fr-FR" sz="1200" b="1" dirty="0" smtClean="0">
                <a:latin typeface="Comic Sans MS" pitchFamily="66" charset="0"/>
              </a:rPr>
              <a:t>Structure générique d’un acide aminé</a:t>
            </a:r>
            <a:endParaRPr lang="fr-FR" sz="1200" b="1" dirty="0">
              <a:latin typeface="Comic Sans MS" pitchFamily="66" charset="0"/>
            </a:endParaRPr>
          </a:p>
        </p:txBody>
      </p:sp>
      <p:grpSp>
        <p:nvGrpSpPr>
          <p:cNvPr id="8" name="Groupe 20"/>
          <p:cNvGrpSpPr/>
          <p:nvPr/>
        </p:nvGrpSpPr>
        <p:grpSpPr>
          <a:xfrm>
            <a:off x="2428860" y="2714620"/>
            <a:ext cx="3500462" cy="1643074"/>
            <a:chOff x="2428860" y="2714620"/>
            <a:chExt cx="3500462" cy="1643074"/>
          </a:xfrm>
        </p:grpSpPr>
        <p:sp>
          <p:nvSpPr>
            <p:cNvPr id="7" name="Rectangle 6"/>
            <p:cNvSpPr/>
            <p:nvPr/>
          </p:nvSpPr>
          <p:spPr bwMode="auto">
            <a:xfrm>
              <a:off x="2428860" y="2714620"/>
              <a:ext cx="1000132" cy="1643074"/>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cxnSp>
          <p:nvCxnSpPr>
            <p:cNvPr id="11" name="Connecteur droit avec flèche 10"/>
            <p:cNvCxnSpPr/>
            <p:nvPr/>
          </p:nvCxnSpPr>
          <p:spPr bwMode="auto">
            <a:xfrm>
              <a:off x="3428992" y="3286124"/>
              <a:ext cx="857256"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2" name="ZoneTexte 11"/>
            <p:cNvSpPr txBox="1"/>
            <p:nvPr/>
          </p:nvSpPr>
          <p:spPr>
            <a:xfrm>
              <a:off x="4286248" y="3143248"/>
              <a:ext cx="1643074" cy="523220"/>
            </a:xfrm>
            <a:prstGeom prst="rect">
              <a:avLst/>
            </a:prstGeom>
            <a:noFill/>
          </p:spPr>
          <p:txBody>
            <a:bodyPr wrap="square" rtlCol="0">
              <a:spAutoFit/>
            </a:bodyPr>
            <a:lstStyle/>
            <a:p>
              <a:r>
                <a:rPr lang="fr-FR" sz="1400" dirty="0" smtClean="0">
                  <a:latin typeface="Comic Sans MS" pitchFamily="66" charset="0"/>
                </a:rPr>
                <a:t>Groupe carboxyle -COOH</a:t>
              </a:r>
              <a:endParaRPr lang="fr-FR" sz="1400" dirty="0">
                <a:latin typeface="Comic Sans MS" pitchFamily="66" charset="0"/>
              </a:endParaRPr>
            </a:p>
          </p:txBody>
        </p:sp>
      </p:grpSp>
      <p:grpSp>
        <p:nvGrpSpPr>
          <p:cNvPr id="9" name="Groupe 21"/>
          <p:cNvGrpSpPr/>
          <p:nvPr/>
        </p:nvGrpSpPr>
        <p:grpSpPr>
          <a:xfrm>
            <a:off x="142844" y="3071810"/>
            <a:ext cx="1818126" cy="1807975"/>
            <a:chOff x="142844" y="3071810"/>
            <a:chExt cx="1818126" cy="1807975"/>
          </a:xfrm>
        </p:grpSpPr>
        <p:sp>
          <p:nvSpPr>
            <p:cNvPr id="13" name="Rectangle 12"/>
            <p:cNvSpPr/>
            <p:nvPr/>
          </p:nvSpPr>
          <p:spPr bwMode="auto">
            <a:xfrm>
              <a:off x="1071538" y="3071810"/>
              <a:ext cx="785818" cy="1214446"/>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cxnSp>
          <p:nvCxnSpPr>
            <p:cNvPr id="17" name="Connecteur droit avec flèche 16"/>
            <p:cNvCxnSpPr/>
            <p:nvPr/>
          </p:nvCxnSpPr>
          <p:spPr bwMode="auto">
            <a:xfrm rot="5400000">
              <a:off x="445972" y="3992234"/>
              <a:ext cx="650253" cy="50929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8" name="ZoneTexte 17"/>
            <p:cNvSpPr txBox="1"/>
            <p:nvPr/>
          </p:nvSpPr>
          <p:spPr>
            <a:xfrm>
              <a:off x="142844" y="4572008"/>
              <a:ext cx="1818126" cy="307777"/>
            </a:xfrm>
            <a:prstGeom prst="rect">
              <a:avLst/>
            </a:prstGeom>
            <a:noFill/>
          </p:spPr>
          <p:txBody>
            <a:bodyPr wrap="none" rtlCol="0">
              <a:spAutoFit/>
            </a:bodyPr>
            <a:lstStyle/>
            <a:p>
              <a:r>
                <a:rPr lang="fr-FR" sz="1400" dirty="0" smtClean="0">
                  <a:latin typeface="Comic Sans MS" pitchFamily="66" charset="0"/>
                </a:rPr>
                <a:t>Groupe amine –NH2</a:t>
              </a:r>
              <a:endParaRPr lang="fr-FR" sz="1400" dirty="0">
                <a:latin typeface="Comic Sans MS" pitchFamily="66" charset="0"/>
              </a:endParaRPr>
            </a:p>
          </p:txBody>
        </p:sp>
      </p:grpSp>
      <p:grpSp>
        <p:nvGrpSpPr>
          <p:cNvPr id="10" name="Groupe 28"/>
          <p:cNvGrpSpPr/>
          <p:nvPr/>
        </p:nvGrpSpPr>
        <p:grpSpPr>
          <a:xfrm>
            <a:off x="1142976" y="4393657"/>
            <a:ext cx="2357454" cy="1273075"/>
            <a:chOff x="1142976" y="4393657"/>
            <a:chExt cx="2357454" cy="1273075"/>
          </a:xfrm>
        </p:grpSpPr>
        <p:cxnSp>
          <p:nvCxnSpPr>
            <p:cNvPr id="24" name="Connecteur droit avec flèche 23"/>
            <p:cNvCxnSpPr/>
            <p:nvPr/>
          </p:nvCxnSpPr>
          <p:spPr bwMode="auto">
            <a:xfrm rot="5400000">
              <a:off x="1762472" y="4750053"/>
              <a:ext cx="71438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ZoneTexte 24"/>
            <p:cNvSpPr txBox="1"/>
            <p:nvPr/>
          </p:nvSpPr>
          <p:spPr>
            <a:xfrm>
              <a:off x="1142976" y="5143512"/>
              <a:ext cx="2357454" cy="523220"/>
            </a:xfrm>
            <a:prstGeom prst="rect">
              <a:avLst/>
            </a:prstGeom>
            <a:noFill/>
          </p:spPr>
          <p:txBody>
            <a:bodyPr wrap="square" rtlCol="0">
              <a:spAutoFit/>
            </a:bodyPr>
            <a:lstStyle/>
            <a:p>
              <a:r>
                <a:rPr lang="fr-FR" sz="1400" dirty="0" smtClean="0">
                  <a:latin typeface="Comic Sans MS" pitchFamily="66" charset="0"/>
                </a:rPr>
                <a:t>Chaîne latérale identifiant l’acide aminé</a:t>
              </a:r>
              <a:endParaRPr lang="fr-FR" sz="1400" dirty="0">
                <a:latin typeface="Comic Sans MS" pitchFamily="66" charset="0"/>
              </a:endParaRPr>
            </a:p>
          </p:txBody>
        </p:sp>
      </p:grpSp>
      <p:grpSp>
        <p:nvGrpSpPr>
          <p:cNvPr id="14" name="Groupe 29"/>
          <p:cNvGrpSpPr/>
          <p:nvPr/>
        </p:nvGrpSpPr>
        <p:grpSpPr>
          <a:xfrm>
            <a:off x="2143108" y="3786190"/>
            <a:ext cx="2529647" cy="1236471"/>
            <a:chOff x="2143108" y="3786190"/>
            <a:chExt cx="2529647" cy="1236471"/>
          </a:xfrm>
        </p:grpSpPr>
        <p:cxnSp>
          <p:nvCxnSpPr>
            <p:cNvPr id="27" name="Connecteur droit avec flèche 26"/>
            <p:cNvCxnSpPr/>
            <p:nvPr/>
          </p:nvCxnSpPr>
          <p:spPr bwMode="auto">
            <a:xfrm>
              <a:off x="2143108" y="3786190"/>
              <a:ext cx="1428760" cy="107157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ZoneTexte 27"/>
            <p:cNvSpPr txBox="1"/>
            <p:nvPr/>
          </p:nvSpPr>
          <p:spPr>
            <a:xfrm>
              <a:off x="3643306" y="4714884"/>
              <a:ext cx="1029449" cy="307777"/>
            </a:xfrm>
            <a:prstGeom prst="rect">
              <a:avLst/>
            </a:prstGeom>
            <a:noFill/>
          </p:spPr>
          <p:txBody>
            <a:bodyPr wrap="none" rtlCol="0">
              <a:spAutoFit/>
            </a:bodyPr>
            <a:lstStyle/>
            <a:p>
              <a:r>
                <a:rPr lang="fr-FR" sz="1400" dirty="0" smtClean="0">
                  <a:latin typeface="Comic Sans MS" pitchFamily="66" charset="0"/>
                </a:rPr>
                <a:t>Carbone </a:t>
              </a:r>
              <a:r>
                <a:rPr lang="fr-FR" sz="1400" dirty="0" smtClean="0">
                  <a:latin typeface="Symbol" pitchFamily="18" charset="2"/>
                </a:rPr>
                <a:t>a</a:t>
              </a:r>
              <a:endParaRPr lang="fr-FR" sz="1400" dirty="0">
                <a:latin typeface="Symbol" pitchFamily="18" charset="2"/>
              </a:endParaRPr>
            </a:p>
          </p:txBody>
        </p:sp>
      </p:grpSp>
      <p:sp>
        <p:nvSpPr>
          <p:cNvPr id="31" name="ZoneTexte 30"/>
          <p:cNvSpPr txBox="1"/>
          <p:nvPr/>
        </p:nvSpPr>
        <p:spPr>
          <a:xfrm>
            <a:off x="428596" y="6143644"/>
            <a:ext cx="6572633" cy="338554"/>
          </a:xfrm>
          <a:prstGeom prst="rect">
            <a:avLst/>
          </a:prstGeom>
          <a:noFill/>
        </p:spPr>
        <p:txBody>
          <a:bodyPr wrap="none" rtlCol="0">
            <a:spAutoFit/>
          </a:bodyPr>
          <a:lstStyle/>
          <a:p>
            <a:r>
              <a:rPr lang="fr-FR" sz="1600" dirty="0" smtClean="0">
                <a:latin typeface="Comic Sans MS" pitchFamily="66" charset="0"/>
              </a:rPr>
              <a:t>Les acides aminés polymérisent en formant des liaisons peptidiques</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Les acides aminés</a:t>
            </a:r>
            <a:endParaRPr lang="fr-FR" sz="2000" dirty="0">
              <a:solidFill>
                <a:srgbClr val="0000FF"/>
              </a:solidFill>
              <a:latin typeface="Comic Sans MS" pitchFamily="66" charset="0"/>
              <a:cs typeface="+mn-cs"/>
            </a:endParaRPr>
          </a:p>
        </p:txBody>
      </p:sp>
      <p:sp>
        <p:nvSpPr>
          <p:cNvPr id="4" name="ZoneTexte 3"/>
          <p:cNvSpPr txBox="1"/>
          <p:nvPr/>
        </p:nvSpPr>
        <p:spPr>
          <a:xfrm>
            <a:off x="214282" y="714356"/>
            <a:ext cx="4105611" cy="338554"/>
          </a:xfrm>
          <a:prstGeom prst="rect">
            <a:avLst/>
          </a:prstGeom>
          <a:noFill/>
        </p:spPr>
        <p:txBody>
          <a:bodyPr wrap="none" rtlCol="0">
            <a:spAutoFit/>
          </a:bodyPr>
          <a:lstStyle/>
          <a:p>
            <a:r>
              <a:rPr lang="fr-FR" sz="1600" dirty="0" smtClean="0">
                <a:latin typeface="Comic Sans MS" pitchFamily="66" charset="0"/>
              </a:rPr>
              <a:t>Structure chimique des 20 acides aminés</a:t>
            </a:r>
            <a:endParaRPr lang="fr-FR" sz="1600" dirty="0">
              <a:latin typeface="Comic Sans MS" pitchFamily="66" charset="0"/>
            </a:endParaRPr>
          </a:p>
        </p:txBody>
      </p:sp>
      <p:pic>
        <p:nvPicPr>
          <p:cNvPr id="5" name="Image 4" descr="Nomenclature_aa.PNG"/>
          <p:cNvPicPr>
            <a:picLocks noChangeAspect="1"/>
          </p:cNvPicPr>
          <p:nvPr/>
        </p:nvPicPr>
        <p:blipFill>
          <a:blip r:embed="rId2" cstate="print"/>
          <a:stretch>
            <a:fillRect/>
          </a:stretch>
        </p:blipFill>
        <p:spPr>
          <a:xfrm>
            <a:off x="7253065" y="571480"/>
            <a:ext cx="1819529" cy="6020641"/>
          </a:xfrm>
          <a:prstGeom prst="rect">
            <a:avLst/>
          </a:prstGeom>
        </p:spPr>
      </p:pic>
      <p:sp>
        <p:nvSpPr>
          <p:cNvPr id="6" name="ZoneTexte 5"/>
          <p:cNvSpPr txBox="1"/>
          <p:nvPr/>
        </p:nvSpPr>
        <p:spPr>
          <a:xfrm>
            <a:off x="6572264" y="87791"/>
            <a:ext cx="2428892" cy="769441"/>
          </a:xfrm>
          <a:prstGeom prst="rect">
            <a:avLst/>
          </a:prstGeom>
          <a:noFill/>
        </p:spPr>
        <p:txBody>
          <a:bodyPr wrap="square" rtlCol="0">
            <a:spAutoFit/>
          </a:bodyPr>
          <a:lstStyle/>
          <a:p>
            <a:r>
              <a:rPr lang="fr-FR" sz="1100" b="1" dirty="0" smtClean="0">
                <a:latin typeface="Comic Sans MS" pitchFamily="66" charset="0"/>
              </a:rPr>
              <a:t>codes et abréviations sont ceux spécifiés par le comité de nomenclature commun IUAPC - IUBMB</a:t>
            </a:r>
            <a:endParaRPr lang="fr-FR" sz="1100" b="1" dirty="0">
              <a:latin typeface="Comic Sans MS" pitchFamily="66" charset="0"/>
            </a:endParaRPr>
          </a:p>
        </p:txBody>
      </p:sp>
      <p:grpSp>
        <p:nvGrpSpPr>
          <p:cNvPr id="11" name="Groupe 10"/>
          <p:cNvGrpSpPr/>
          <p:nvPr/>
        </p:nvGrpSpPr>
        <p:grpSpPr>
          <a:xfrm>
            <a:off x="110769" y="1285860"/>
            <a:ext cx="6961561" cy="4488480"/>
            <a:chOff x="0" y="1285860"/>
            <a:chExt cx="6961561" cy="4488480"/>
          </a:xfrm>
        </p:grpSpPr>
        <p:pic>
          <p:nvPicPr>
            <p:cNvPr id="3" name="Image 2" descr="acides_amines_v1.png"/>
            <p:cNvPicPr>
              <a:picLocks noChangeAspect="1"/>
            </p:cNvPicPr>
            <p:nvPr/>
          </p:nvPicPr>
          <p:blipFill>
            <a:blip r:embed="rId3" cstate="print"/>
            <a:stretch>
              <a:fillRect/>
            </a:stretch>
          </p:blipFill>
          <p:spPr>
            <a:xfrm>
              <a:off x="0" y="1285860"/>
              <a:ext cx="6961561" cy="4488480"/>
            </a:xfrm>
            <a:prstGeom prst="rect">
              <a:avLst/>
            </a:prstGeom>
          </p:spPr>
        </p:pic>
        <p:sp>
          <p:nvSpPr>
            <p:cNvPr id="7" name="ZoneTexte 6"/>
            <p:cNvSpPr txBox="1"/>
            <p:nvPr/>
          </p:nvSpPr>
          <p:spPr>
            <a:xfrm>
              <a:off x="2454506" y="2797781"/>
              <a:ext cx="1281120" cy="246221"/>
            </a:xfrm>
            <a:prstGeom prst="rect">
              <a:avLst/>
            </a:prstGeom>
            <a:noFill/>
          </p:spPr>
          <p:txBody>
            <a:bodyPr wrap="none" rtlCol="0">
              <a:spAutoFit/>
            </a:bodyPr>
            <a:lstStyle/>
            <a:p>
              <a:r>
                <a:rPr lang="fr-FR" sz="1000" b="1" dirty="0" smtClean="0">
                  <a:latin typeface="+mj-lt"/>
                </a:rPr>
                <a:t>ou Acide aspartique</a:t>
              </a:r>
              <a:endParaRPr lang="fr-FR" sz="1000" b="1" dirty="0">
                <a:latin typeface="+mj-lt"/>
              </a:endParaRPr>
            </a:p>
          </p:txBody>
        </p:sp>
        <p:sp>
          <p:nvSpPr>
            <p:cNvPr id="8" name="ZoneTexte 7"/>
            <p:cNvSpPr txBox="1"/>
            <p:nvPr/>
          </p:nvSpPr>
          <p:spPr>
            <a:xfrm>
              <a:off x="4149236" y="2797782"/>
              <a:ext cx="1316386" cy="246221"/>
            </a:xfrm>
            <a:prstGeom prst="rect">
              <a:avLst/>
            </a:prstGeom>
            <a:noFill/>
          </p:spPr>
          <p:txBody>
            <a:bodyPr wrap="none" rtlCol="0">
              <a:spAutoFit/>
            </a:bodyPr>
            <a:lstStyle/>
            <a:p>
              <a:r>
                <a:rPr lang="fr-FR" sz="1000" b="1" dirty="0" smtClean="0">
                  <a:latin typeface="+mj-lt"/>
                </a:rPr>
                <a:t>ou Acide glutamique</a:t>
              </a:r>
              <a:endParaRPr lang="fr-FR" sz="1000" b="1" dirty="0">
                <a:latin typeface="+mj-lt"/>
              </a:endParaRPr>
            </a:p>
          </p:txBody>
        </p:sp>
        <p:sp>
          <p:nvSpPr>
            <p:cNvPr id="9" name="Ellipse 8"/>
            <p:cNvSpPr/>
            <p:nvPr/>
          </p:nvSpPr>
          <p:spPr bwMode="auto">
            <a:xfrm>
              <a:off x="2500298" y="2714620"/>
              <a:ext cx="1214446" cy="3571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0" name="Ellipse 9"/>
            <p:cNvSpPr/>
            <p:nvPr/>
          </p:nvSpPr>
          <p:spPr bwMode="auto">
            <a:xfrm>
              <a:off x="4190264" y="2726344"/>
              <a:ext cx="1214446" cy="3571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grpSp>
      <p:sp>
        <p:nvSpPr>
          <p:cNvPr id="12" name="ZoneTexte 11"/>
          <p:cNvSpPr txBox="1"/>
          <p:nvPr/>
        </p:nvSpPr>
        <p:spPr>
          <a:xfrm>
            <a:off x="285720" y="6000768"/>
            <a:ext cx="6215106" cy="461665"/>
          </a:xfrm>
          <a:prstGeom prst="rect">
            <a:avLst/>
          </a:prstGeom>
          <a:noFill/>
        </p:spPr>
        <p:txBody>
          <a:bodyPr wrap="square" rtlCol="0">
            <a:spAutoFit/>
          </a:bodyPr>
          <a:lstStyle/>
          <a:p>
            <a:r>
              <a:rPr lang="fr-FR" sz="1200" dirty="0" smtClean="0">
                <a:latin typeface="Comic Sans MS" pitchFamily="66" charset="0"/>
              </a:rPr>
              <a:t>Les acides aminés </a:t>
            </a:r>
            <a:r>
              <a:rPr lang="fr-FR" sz="1200" dirty="0" err="1" smtClean="0">
                <a:latin typeface="Comic Sans MS" pitchFamily="66" charset="0"/>
              </a:rPr>
              <a:t>sélénocystéine</a:t>
            </a:r>
            <a:r>
              <a:rPr lang="fr-FR" sz="1200" dirty="0" smtClean="0">
                <a:latin typeface="Comic Sans MS" pitchFamily="66" charset="0"/>
              </a:rPr>
              <a:t> et </a:t>
            </a:r>
            <a:r>
              <a:rPr lang="fr-FR" sz="1200" dirty="0" err="1" smtClean="0">
                <a:latin typeface="Comic Sans MS" pitchFamily="66" charset="0"/>
              </a:rPr>
              <a:t>pyrrolysine</a:t>
            </a:r>
            <a:r>
              <a:rPr lang="fr-FR" sz="1200" dirty="0" smtClean="0">
                <a:latin typeface="Comic Sans MS" pitchFamily="66" charset="0"/>
              </a:rPr>
              <a:t> ne sont pas présents dans toutes les espèces (</a:t>
            </a:r>
            <a:r>
              <a:rPr lang="fr-FR" sz="1200" dirty="0" err="1" smtClean="0">
                <a:latin typeface="Comic Sans MS" pitchFamily="66" charset="0"/>
              </a:rPr>
              <a:t>pyrrolysine</a:t>
            </a:r>
            <a:r>
              <a:rPr lang="fr-FR" sz="1200" dirty="0" smtClean="0">
                <a:latin typeface="Comic Sans MS" pitchFamily="66" charset="0"/>
              </a:rPr>
              <a:t> que chez certaines </a:t>
            </a:r>
            <a:r>
              <a:rPr lang="fr-FR" sz="1200" dirty="0" err="1" smtClean="0">
                <a:latin typeface="Comic Sans MS" pitchFamily="66" charset="0"/>
              </a:rPr>
              <a:t>archaea</a:t>
            </a:r>
            <a:r>
              <a:rPr lang="fr-FR" sz="1200" dirty="0" smtClean="0">
                <a:latin typeface="Comic Sans MS" pitchFamily="66" charset="0"/>
              </a:rPr>
              <a:t>)</a:t>
            </a:r>
            <a:endParaRPr lang="fr-FR" sz="1200"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7"/>
          <p:cNvSpPr txBox="1">
            <a:spLocks noChangeArrowheads="1"/>
          </p:cNvSpPr>
          <p:nvPr/>
        </p:nvSpPr>
        <p:spPr bwMode="auto">
          <a:xfrm>
            <a:off x="26526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Les acides aminés</a:t>
            </a:r>
            <a:endParaRPr lang="fr-FR" sz="2000" dirty="0">
              <a:solidFill>
                <a:srgbClr val="0000FF"/>
              </a:solidFill>
              <a:latin typeface="Comic Sans MS" pitchFamily="66" charset="0"/>
              <a:cs typeface="+mn-cs"/>
            </a:endParaRPr>
          </a:p>
        </p:txBody>
      </p:sp>
      <p:sp>
        <p:nvSpPr>
          <p:cNvPr id="4" name="ZoneTexte 3"/>
          <p:cNvSpPr txBox="1"/>
          <p:nvPr/>
        </p:nvSpPr>
        <p:spPr>
          <a:xfrm>
            <a:off x="272839" y="1142984"/>
            <a:ext cx="6227987" cy="338554"/>
          </a:xfrm>
          <a:prstGeom prst="rect">
            <a:avLst/>
          </a:prstGeom>
          <a:noFill/>
        </p:spPr>
        <p:txBody>
          <a:bodyPr wrap="none" rtlCol="0">
            <a:spAutoFit/>
          </a:bodyPr>
          <a:lstStyle/>
          <a:p>
            <a:r>
              <a:rPr lang="fr-FR" sz="1600" dirty="0" smtClean="0">
                <a:latin typeface="Comic Sans MS" pitchFamily="66" charset="0"/>
              </a:rPr>
              <a:t>Les acides aminés possèdent des propriétés physicochimiques : </a:t>
            </a:r>
            <a:endParaRPr lang="fr-FR" sz="1600" dirty="0">
              <a:latin typeface="Comic Sans MS" pitchFamily="66" charset="0"/>
            </a:endParaRPr>
          </a:p>
        </p:txBody>
      </p:sp>
      <p:sp>
        <p:nvSpPr>
          <p:cNvPr id="6" name="ZoneTexte 5"/>
          <p:cNvSpPr txBox="1"/>
          <p:nvPr/>
        </p:nvSpPr>
        <p:spPr>
          <a:xfrm>
            <a:off x="357158" y="6072206"/>
            <a:ext cx="4196983" cy="276999"/>
          </a:xfrm>
          <a:prstGeom prst="rect">
            <a:avLst/>
          </a:prstGeom>
          <a:noFill/>
        </p:spPr>
        <p:txBody>
          <a:bodyPr wrap="none" rtlCol="0">
            <a:spAutoFit/>
          </a:bodyPr>
          <a:lstStyle/>
          <a:p>
            <a:r>
              <a:rPr lang="fr-FR" sz="1200" b="1" dirty="0" smtClean="0">
                <a:latin typeface="Comic Sans MS" pitchFamily="66" charset="0"/>
              </a:rPr>
              <a:t>Diagramme de </a:t>
            </a:r>
            <a:r>
              <a:rPr lang="fr-FR" sz="1200" b="1" dirty="0" err="1" smtClean="0">
                <a:latin typeface="Comic Sans MS" pitchFamily="66" charset="0"/>
              </a:rPr>
              <a:t>Venn</a:t>
            </a:r>
            <a:r>
              <a:rPr lang="fr-FR" sz="1200" b="1" dirty="0" smtClean="0">
                <a:latin typeface="Comic Sans MS" pitchFamily="66" charset="0"/>
              </a:rPr>
              <a:t> des propriétés des acides aminés</a:t>
            </a:r>
            <a:endParaRPr lang="fr-FR" sz="1200" b="1" dirty="0">
              <a:latin typeface="Comic Sans MS" pitchFamily="66" charset="0"/>
            </a:endParaRPr>
          </a:p>
        </p:txBody>
      </p:sp>
      <p:sp>
        <p:nvSpPr>
          <p:cNvPr id="7" name="ZoneTexte 6"/>
          <p:cNvSpPr txBox="1"/>
          <p:nvPr/>
        </p:nvSpPr>
        <p:spPr>
          <a:xfrm>
            <a:off x="5214942" y="1857364"/>
            <a:ext cx="3786182" cy="3539430"/>
          </a:xfrm>
          <a:prstGeom prst="rect">
            <a:avLst/>
          </a:prstGeom>
          <a:noFill/>
        </p:spPr>
        <p:txBody>
          <a:bodyPr wrap="square" rtlCol="0">
            <a:spAutoFit/>
          </a:bodyPr>
          <a:lstStyle/>
          <a:p>
            <a:r>
              <a:rPr lang="fr-FR" sz="1600" dirty="0" smtClean="0">
                <a:latin typeface="Comic Sans MS" pitchFamily="66" charset="0"/>
              </a:rPr>
              <a:t>Acide aminé polaire ou hydrophile, localisé le plus souvent à la surface des protéines (certains sont chargés)</a:t>
            </a:r>
          </a:p>
          <a:p>
            <a:endParaRPr lang="fr-FR" sz="1600" dirty="0" smtClean="0">
              <a:latin typeface="Comic Sans MS" pitchFamily="66" charset="0"/>
            </a:endParaRPr>
          </a:p>
          <a:p>
            <a:r>
              <a:rPr lang="fr-FR" sz="1600" dirty="0" smtClean="0">
                <a:latin typeface="Comic Sans MS" pitchFamily="66" charset="0"/>
              </a:rPr>
              <a:t>Acide aminé hydrophobe ou apolaire ou aliphatique tendent à occuper le cœur de la protéine. </a:t>
            </a:r>
          </a:p>
          <a:p>
            <a:endParaRPr lang="fr-FR" sz="1600" dirty="0" smtClean="0">
              <a:latin typeface="Comic Sans MS" pitchFamily="66" charset="0"/>
            </a:endParaRPr>
          </a:p>
          <a:p>
            <a:r>
              <a:rPr lang="fr-FR" sz="1600" dirty="0" smtClean="0">
                <a:latin typeface="Comic Sans MS" pitchFamily="66" charset="0"/>
              </a:rPr>
              <a:t>Les acides aminés aromatiques possèdent un cycle dans leur chaîne latérale.</a:t>
            </a:r>
          </a:p>
          <a:p>
            <a:endParaRPr lang="fr-FR" sz="1600" dirty="0" smtClean="0">
              <a:latin typeface="Comic Sans MS" pitchFamily="66" charset="0"/>
            </a:endParaRPr>
          </a:p>
          <a:p>
            <a:r>
              <a:rPr lang="fr-FR" sz="1600" dirty="0" smtClean="0">
                <a:latin typeface="Comic Sans MS" pitchFamily="66" charset="0"/>
              </a:rPr>
              <a:t>La cystéine permet d’établir des ponts disulfures</a:t>
            </a:r>
            <a:endParaRPr lang="fr-FR" sz="1600" dirty="0">
              <a:latin typeface="Comic Sans MS" pitchFamily="66" charset="0"/>
            </a:endParaRPr>
          </a:p>
        </p:txBody>
      </p:sp>
      <p:pic>
        <p:nvPicPr>
          <p:cNvPr id="8" name="Image 7" descr="propriete_aa.png"/>
          <p:cNvPicPr>
            <a:picLocks noChangeAspect="1"/>
          </p:cNvPicPr>
          <p:nvPr/>
        </p:nvPicPr>
        <p:blipFill>
          <a:blip r:embed="rId2" cstate="print"/>
          <a:stretch>
            <a:fillRect/>
          </a:stretch>
        </p:blipFill>
        <p:spPr>
          <a:xfrm>
            <a:off x="140349" y="1772816"/>
            <a:ext cx="5079723" cy="36021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3" name="ZoneTexte 2"/>
          <p:cNvSpPr txBox="1"/>
          <p:nvPr/>
        </p:nvSpPr>
        <p:spPr>
          <a:xfrm>
            <a:off x="0" y="642918"/>
            <a:ext cx="8929718" cy="338554"/>
          </a:xfrm>
          <a:prstGeom prst="rect">
            <a:avLst/>
          </a:prstGeom>
          <a:noFill/>
        </p:spPr>
        <p:txBody>
          <a:bodyPr wrap="square" rtlCol="0">
            <a:spAutoFit/>
          </a:bodyPr>
          <a:lstStyle/>
          <a:p>
            <a:r>
              <a:rPr lang="fr-FR" sz="1600" dirty="0" smtClean="0">
                <a:latin typeface="Comic Sans MS" pitchFamily="66" charset="0"/>
              </a:rPr>
              <a:t>Comment passer d’une suite de bases de l’</a:t>
            </a:r>
            <a:r>
              <a:rPr lang="fr-FR" sz="1600" dirty="0" err="1" smtClean="0">
                <a:latin typeface="Comic Sans MS" pitchFamily="66" charset="0"/>
              </a:rPr>
              <a:t>ARNm</a:t>
            </a:r>
            <a:r>
              <a:rPr lang="fr-FR" sz="1600" dirty="0" smtClean="0">
                <a:latin typeface="Comic Sans MS" pitchFamily="66" charset="0"/>
              </a:rPr>
              <a:t> à une suite d’acides aminés de la protéine ?</a:t>
            </a:r>
            <a:endParaRPr lang="fr-FR" sz="1600" dirty="0">
              <a:latin typeface="Comic Sans MS" pitchFamily="66" charset="0"/>
            </a:endParaRPr>
          </a:p>
        </p:txBody>
      </p:sp>
      <p:sp>
        <p:nvSpPr>
          <p:cNvPr id="4" name="ZoneTexte 3"/>
          <p:cNvSpPr txBox="1"/>
          <p:nvPr/>
        </p:nvSpPr>
        <p:spPr>
          <a:xfrm>
            <a:off x="214282" y="1285860"/>
            <a:ext cx="5072098" cy="3785652"/>
          </a:xfrm>
          <a:prstGeom prst="rect">
            <a:avLst/>
          </a:prstGeom>
          <a:noFill/>
        </p:spPr>
        <p:txBody>
          <a:bodyPr wrap="square" rtlCol="0">
            <a:spAutoFit/>
          </a:bodyPr>
          <a:lstStyle/>
          <a:p>
            <a:r>
              <a:rPr lang="fr-FR" sz="1600" dirty="0" smtClean="0">
                <a:latin typeface="Comic Sans MS" pitchFamily="66" charset="0"/>
              </a:rPr>
              <a:t>La partie codantes des gènes codant les protéines sont structurées en une suite de regroupements de 3 bases appelée codons. A chaque codon correspond un acide aminé. Cette correspondance est donnée par le code génétique. Un acide aminé peut être codé par plusieurs codons, on dit que le code est dégénéré.</a:t>
            </a:r>
          </a:p>
          <a:p>
            <a:endParaRPr lang="fr-FR" sz="1600" dirty="0" smtClean="0">
              <a:latin typeface="Comic Sans MS" pitchFamily="66" charset="0"/>
            </a:endParaRPr>
          </a:p>
          <a:p>
            <a:r>
              <a:rPr lang="fr-FR" sz="1600" dirty="0" smtClean="0">
                <a:latin typeface="Comic Sans MS" pitchFamily="66" charset="0"/>
              </a:rPr>
              <a:t>3 codons particuliers – codons stop : UAG, UAA, UGA. Ils servent de terminaison à la traduction. Permettent d’identifier la fin de la protéine. </a:t>
            </a:r>
          </a:p>
          <a:p>
            <a:endParaRPr lang="fr-FR" sz="1600" dirty="0" smtClean="0">
              <a:latin typeface="Comic Sans MS" pitchFamily="66" charset="0"/>
            </a:endParaRPr>
          </a:p>
          <a:p>
            <a:r>
              <a:rPr lang="fr-FR" sz="1600" dirty="0" smtClean="0">
                <a:latin typeface="Comic Sans MS" pitchFamily="66" charset="0"/>
              </a:rPr>
              <a:t>Le premier codon est appelé codon </a:t>
            </a:r>
            <a:r>
              <a:rPr lang="fr-FR" sz="1600" dirty="0" err="1" smtClean="0">
                <a:latin typeface="Comic Sans MS" pitchFamily="66" charset="0"/>
              </a:rPr>
              <a:t>start</a:t>
            </a:r>
            <a:r>
              <a:rPr lang="fr-FR" sz="1600" dirty="0" smtClean="0">
                <a:latin typeface="Comic Sans MS" pitchFamily="66" charset="0"/>
              </a:rPr>
              <a:t>, il correspond soit à AUG, UUG ou GUG. En face sera toujours incorporé une méthionine modifiée.</a:t>
            </a:r>
            <a:endParaRPr lang="fr-FR" sz="1600" dirty="0">
              <a:latin typeface="Comic Sans MS" pitchFamily="66" charset="0"/>
            </a:endParaRPr>
          </a:p>
        </p:txBody>
      </p:sp>
      <p:pic>
        <p:nvPicPr>
          <p:cNvPr id="5" name="Image 4" descr="code_genetique.PNG"/>
          <p:cNvPicPr>
            <a:picLocks noChangeAspect="1"/>
          </p:cNvPicPr>
          <p:nvPr/>
        </p:nvPicPr>
        <p:blipFill>
          <a:blip r:embed="rId2" cstate="print"/>
          <a:stretch>
            <a:fillRect/>
          </a:stretch>
        </p:blipFill>
        <p:spPr>
          <a:xfrm>
            <a:off x="5786446" y="1000108"/>
            <a:ext cx="3019847" cy="5820588"/>
          </a:xfrm>
          <a:prstGeom prst="rect">
            <a:avLst/>
          </a:prstGeom>
        </p:spPr>
      </p:pic>
      <p:sp>
        <p:nvSpPr>
          <p:cNvPr id="6" name="ZoneTexte 5"/>
          <p:cNvSpPr txBox="1"/>
          <p:nvPr/>
        </p:nvSpPr>
        <p:spPr>
          <a:xfrm>
            <a:off x="357159" y="5572140"/>
            <a:ext cx="5143536" cy="738664"/>
          </a:xfrm>
          <a:prstGeom prst="rect">
            <a:avLst/>
          </a:prstGeom>
          <a:noFill/>
        </p:spPr>
        <p:txBody>
          <a:bodyPr wrap="square" rtlCol="0">
            <a:spAutoFit/>
          </a:bodyPr>
          <a:lstStyle/>
          <a:p>
            <a:r>
              <a:rPr lang="fr-FR" sz="1400" b="1" dirty="0" smtClean="0">
                <a:latin typeface="Comic Sans MS" pitchFamily="66" charset="0"/>
              </a:rPr>
              <a:t>Le code présenté est le code génétique standard utilisé par la majorité des organismes mais il existe quelques variantes</a:t>
            </a:r>
            <a:endParaRPr lang="fr-FR" sz="1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eneticCode.jpg"/>
          <p:cNvPicPr>
            <a:picLocks noChangeAspect="1"/>
          </p:cNvPicPr>
          <p:nvPr/>
        </p:nvPicPr>
        <p:blipFill>
          <a:blip r:embed="rId2" cstate="print"/>
          <a:stretch>
            <a:fillRect/>
          </a:stretch>
        </p:blipFill>
        <p:spPr>
          <a:xfrm>
            <a:off x="500034" y="1285860"/>
            <a:ext cx="5295900" cy="4889500"/>
          </a:xfrm>
          <a:prstGeom prst="rect">
            <a:avLst/>
          </a:prstGeom>
        </p:spPr>
      </p:pic>
      <p:sp>
        <p:nvSpPr>
          <p:cNvPr id="3"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4" name="ZoneTexte 3"/>
          <p:cNvSpPr txBox="1"/>
          <p:nvPr/>
        </p:nvSpPr>
        <p:spPr>
          <a:xfrm>
            <a:off x="5929322" y="1643050"/>
            <a:ext cx="3071802" cy="1323439"/>
          </a:xfrm>
          <a:prstGeom prst="rect">
            <a:avLst/>
          </a:prstGeom>
          <a:noFill/>
        </p:spPr>
        <p:txBody>
          <a:bodyPr wrap="square" rtlCol="0">
            <a:spAutoFit/>
          </a:bodyPr>
          <a:lstStyle/>
          <a:p>
            <a:r>
              <a:rPr lang="fr-FR" sz="1600" dirty="0" smtClean="0">
                <a:latin typeface="Comic Sans MS" pitchFamily="66" charset="0"/>
              </a:rPr>
              <a:t>La dégénérescence du code génétique touche essentiellement la 3</a:t>
            </a:r>
            <a:r>
              <a:rPr lang="fr-FR" sz="1600" baseline="30000" dirty="0" smtClean="0">
                <a:latin typeface="Comic Sans MS" pitchFamily="66" charset="0"/>
              </a:rPr>
              <a:t>ème</a:t>
            </a:r>
            <a:r>
              <a:rPr lang="fr-FR" sz="1600" dirty="0" smtClean="0">
                <a:latin typeface="Comic Sans MS" pitchFamily="66" charset="0"/>
              </a:rPr>
              <a:t> base du codon et dans une moindre mesure la 1</a:t>
            </a:r>
            <a:r>
              <a:rPr lang="fr-FR" sz="1600" baseline="30000" dirty="0" smtClean="0">
                <a:latin typeface="Comic Sans MS" pitchFamily="66" charset="0"/>
              </a:rPr>
              <a:t>ère</a:t>
            </a:r>
            <a:r>
              <a:rPr lang="fr-FR" sz="1600" dirty="0" smtClean="0">
                <a:latin typeface="Comic Sans MS" pitchFamily="66" charset="0"/>
              </a:rPr>
              <a:t> base</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3" name="ZoneTexte 2"/>
          <p:cNvSpPr txBox="1"/>
          <p:nvPr/>
        </p:nvSpPr>
        <p:spPr>
          <a:xfrm>
            <a:off x="357158" y="1214422"/>
            <a:ext cx="8429684" cy="3785652"/>
          </a:xfrm>
          <a:prstGeom prst="rect">
            <a:avLst/>
          </a:prstGeom>
          <a:noFill/>
        </p:spPr>
        <p:txBody>
          <a:bodyPr wrap="square" rtlCol="0">
            <a:spAutoFit/>
          </a:bodyPr>
          <a:lstStyle/>
          <a:p>
            <a:r>
              <a:rPr lang="fr-FR" sz="1600" dirty="0" smtClean="0">
                <a:latin typeface="Comic Sans MS" pitchFamily="66" charset="0"/>
              </a:rPr>
              <a:t>4 composants principaux font partie de la machinerie de traduction :</a:t>
            </a:r>
          </a:p>
          <a:p>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l’ARN messager (</a:t>
            </a:r>
            <a:r>
              <a:rPr lang="fr-FR" sz="1600" dirty="0" err="1" smtClean="0">
                <a:latin typeface="Comic Sans MS" pitchFamily="66" charset="0"/>
              </a:rPr>
              <a:t>ARNm</a:t>
            </a:r>
            <a:r>
              <a:rPr lang="fr-FR" sz="1600" dirty="0" smtClean="0">
                <a:latin typeface="Comic Sans MS" pitchFamily="66" charset="0"/>
              </a:rPr>
              <a:t>) contenant la séquence codant la protéine ainsi que des régions de reconnaissance pour l’initiation et la terminaison de la traduction. </a:t>
            </a:r>
          </a:p>
          <a:p>
            <a:pPr lvl="1">
              <a:buFont typeface="Arial" pitchFamily="34" charset="0"/>
              <a:buChar char="•"/>
            </a:pPr>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les ARN de transfert (</a:t>
            </a:r>
            <a:r>
              <a:rPr lang="fr-FR" sz="1600" dirty="0" err="1" smtClean="0">
                <a:latin typeface="Comic Sans MS" pitchFamily="66" charset="0"/>
              </a:rPr>
              <a:t>ARNt</a:t>
            </a:r>
            <a:r>
              <a:rPr lang="fr-FR" sz="1600" dirty="0" smtClean="0">
                <a:latin typeface="Comic Sans MS" pitchFamily="66" charset="0"/>
              </a:rPr>
              <a:t>) qui une fois chargé de leur acide aminé (processus réalisé par les </a:t>
            </a:r>
            <a:r>
              <a:rPr lang="fr-FR" sz="1600" dirty="0" err="1" smtClean="0">
                <a:latin typeface="Comic Sans MS" pitchFamily="66" charset="0"/>
              </a:rPr>
              <a:t>aminocyl</a:t>
            </a:r>
            <a:r>
              <a:rPr lang="fr-FR" sz="1600" dirty="0" smtClean="0">
                <a:latin typeface="Comic Sans MS" pitchFamily="66" charset="0"/>
              </a:rPr>
              <a:t>-</a:t>
            </a:r>
            <a:r>
              <a:rPr lang="fr-FR" sz="1600" dirty="0" err="1" smtClean="0">
                <a:latin typeface="Comic Sans MS" pitchFamily="66" charset="0"/>
              </a:rPr>
              <a:t>ARNt</a:t>
            </a:r>
            <a:r>
              <a:rPr lang="fr-FR" sz="1600" dirty="0" smtClean="0">
                <a:latin typeface="Comic Sans MS" pitchFamily="66" charset="0"/>
              </a:rPr>
              <a:t>- synthétases) vont mettre en relation un codon et un acide aminé.</a:t>
            </a:r>
          </a:p>
          <a:p>
            <a:pPr lvl="1">
              <a:buFont typeface="Arial" pitchFamily="34" charset="0"/>
              <a:buChar char="•"/>
            </a:pPr>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les </a:t>
            </a:r>
            <a:r>
              <a:rPr lang="fr-FR" sz="1600" dirty="0" err="1" smtClean="0">
                <a:latin typeface="Comic Sans MS" pitchFamily="66" charset="0"/>
              </a:rPr>
              <a:t>aminocyl</a:t>
            </a:r>
            <a:r>
              <a:rPr lang="fr-FR" sz="1600" dirty="0" smtClean="0">
                <a:latin typeface="Comic Sans MS" pitchFamily="66" charset="0"/>
              </a:rPr>
              <a:t>-</a:t>
            </a:r>
            <a:r>
              <a:rPr lang="fr-FR" sz="1600" dirty="0" err="1" smtClean="0">
                <a:latin typeface="Comic Sans MS" pitchFamily="66" charset="0"/>
              </a:rPr>
              <a:t>ARNt</a:t>
            </a:r>
            <a:r>
              <a:rPr lang="fr-FR" sz="1600" dirty="0" smtClean="0">
                <a:latin typeface="Comic Sans MS" pitchFamily="66" charset="0"/>
              </a:rPr>
              <a:t>- synthétases permettant donc de charger l’acide aminé sur l’</a:t>
            </a:r>
            <a:r>
              <a:rPr lang="fr-FR" sz="1600" dirty="0" err="1" smtClean="0">
                <a:latin typeface="Comic Sans MS" pitchFamily="66" charset="0"/>
              </a:rPr>
              <a:t>ARNt</a:t>
            </a:r>
            <a:endParaRPr lang="fr-FR" sz="1600" dirty="0" smtClean="0">
              <a:latin typeface="Comic Sans MS" pitchFamily="66" charset="0"/>
            </a:endParaRPr>
          </a:p>
          <a:p>
            <a:pPr lvl="1">
              <a:buFont typeface="Arial" pitchFamily="34" charset="0"/>
              <a:buChar char="•"/>
            </a:pPr>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le ribosome : gros complexe formé de deux sous-unités (une grande et une petite) chacune constituées par des protéines </a:t>
            </a:r>
            <a:r>
              <a:rPr lang="fr-FR" sz="1600" dirty="0" err="1" smtClean="0">
                <a:latin typeface="Comic Sans MS" pitchFamily="66" charset="0"/>
              </a:rPr>
              <a:t>ribosomiques</a:t>
            </a:r>
            <a:r>
              <a:rPr lang="fr-FR" sz="1600" dirty="0" smtClean="0">
                <a:latin typeface="Comic Sans MS" pitchFamily="66" charset="0"/>
              </a:rPr>
              <a:t> et un ou plusieurs ARN </a:t>
            </a:r>
            <a:r>
              <a:rPr lang="fr-FR" sz="1600" dirty="0" err="1" smtClean="0">
                <a:latin typeface="Comic Sans MS" pitchFamily="66" charset="0"/>
              </a:rPr>
              <a:t>ribosomique</a:t>
            </a:r>
            <a:r>
              <a:rPr lang="fr-FR" sz="1600" dirty="0" smtClean="0">
                <a:latin typeface="Comic Sans MS" pitchFamily="66" charset="0"/>
              </a:rPr>
              <a:t> (</a:t>
            </a:r>
            <a:r>
              <a:rPr lang="fr-FR" sz="1600" dirty="0" err="1" smtClean="0">
                <a:latin typeface="Comic Sans MS" pitchFamily="66" charset="0"/>
              </a:rPr>
              <a:t>ARNr</a:t>
            </a:r>
            <a:r>
              <a:rPr lang="fr-FR" sz="1600" dirty="0" smtClean="0">
                <a:latin typeface="Comic Sans MS" pitchFamily="66" charset="0"/>
              </a:rPr>
              <a:t>).</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 125" descr="trna.gif"/>
          <p:cNvPicPr>
            <a:picLocks noChangeAspect="1"/>
          </p:cNvPicPr>
          <p:nvPr/>
        </p:nvPicPr>
        <p:blipFill>
          <a:blip r:embed="rId2" cstate="print"/>
          <a:stretch>
            <a:fillRect/>
          </a:stretch>
        </p:blipFill>
        <p:spPr>
          <a:xfrm>
            <a:off x="214282" y="2000240"/>
            <a:ext cx="4914900" cy="3276600"/>
          </a:xfrm>
          <a:prstGeom prst="rect">
            <a:avLst/>
          </a:prstGeom>
          <a:solidFill>
            <a:schemeClr val="accent5">
              <a:lumMod val="40000"/>
              <a:lumOff val="60000"/>
            </a:schemeClr>
          </a:solidFill>
        </p:spPr>
      </p:pic>
      <p:sp>
        <p:nvSpPr>
          <p:cNvPr id="127" name="Text Box 1027"/>
          <p:cNvSpPr txBox="1">
            <a:spLocks noChangeArrowheads="1"/>
          </p:cNvSpPr>
          <p:nvPr/>
        </p:nvSpPr>
        <p:spPr bwMode="auto">
          <a:xfrm>
            <a:off x="2500298" y="142852"/>
            <a:ext cx="357190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 : les </a:t>
            </a:r>
            <a:r>
              <a:rPr lang="fr-FR" sz="2000" dirty="0" err="1" smtClean="0">
                <a:solidFill>
                  <a:srgbClr val="0000FF"/>
                </a:solidFill>
                <a:latin typeface="Comic Sans MS" pitchFamily="66" charset="0"/>
                <a:cs typeface="+mn-cs"/>
              </a:rPr>
              <a:t>ARNt</a:t>
            </a:r>
            <a:endParaRPr lang="fr-FR" sz="2000" dirty="0">
              <a:solidFill>
                <a:srgbClr val="0000FF"/>
              </a:solidFill>
              <a:latin typeface="Comic Sans MS" pitchFamily="66" charset="0"/>
              <a:cs typeface="+mn-cs"/>
            </a:endParaRPr>
          </a:p>
        </p:txBody>
      </p:sp>
      <p:sp>
        <p:nvSpPr>
          <p:cNvPr id="128" name="ZoneTexte 127"/>
          <p:cNvSpPr txBox="1"/>
          <p:nvPr/>
        </p:nvSpPr>
        <p:spPr>
          <a:xfrm>
            <a:off x="285721" y="1071546"/>
            <a:ext cx="8858280" cy="830997"/>
          </a:xfrm>
          <a:prstGeom prst="rect">
            <a:avLst/>
          </a:prstGeom>
          <a:noFill/>
        </p:spPr>
        <p:txBody>
          <a:bodyPr wrap="square" rtlCol="0">
            <a:spAutoFit/>
          </a:bodyPr>
          <a:lstStyle/>
          <a:p>
            <a:r>
              <a:rPr lang="fr-FR" sz="1600" dirty="0" smtClean="0">
                <a:latin typeface="Comic Sans MS" pitchFamily="66" charset="0"/>
              </a:rPr>
              <a:t>Ce sont de petites molécules d’ARN, d’une taille variant entre 70 et 100 nucléotides.  Ils se replient en une structure secondaire caractéristique appelée feuille de trèfle et présente une structure tridimensionnelle en forme de L.</a:t>
            </a:r>
            <a:endParaRPr lang="fr-FR" sz="1600" dirty="0">
              <a:latin typeface="Comic Sans MS" pitchFamily="66" charset="0"/>
            </a:endParaRPr>
          </a:p>
        </p:txBody>
      </p:sp>
      <p:sp>
        <p:nvSpPr>
          <p:cNvPr id="129" name="ZoneTexte 128"/>
          <p:cNvSpPr txBox="1"/>
          <p:nvPr/>
        </p:nvSpPr>
        <p:spPr>
          <a:xfrm>
            <a:off x="285720" y="5357826"/>
            <a:ext cx="3587842" cy="276999"/>
          </a:xfrm>
          <a:prstGeom prst="rect">
            <a:avLst/>
          </a:prstGeom>
          <a:noFill/>
        </p:spPr>
        <p:txBody>
          <a:bodyPr wrap="none" rtlCol="0">
            <a:spAutoFit/>
          </a:bodyPr>
          <a:lstStyle/>
          <a:p>
            <a:r>
              <a:rPr lang="fr-FR" sz="1200" b="1" dirty="0" smtClean="0">
                <a:latin typeface="Comic Sans MS" pitchFamily="66" charset="0"/>
              </a:rPr>
              <a:t>Structures secondaire et tertiaire d’un </a:t>
            </a:r>
            <a:r>
              <a:rPr lang="fr-FR" sz="1200" b="1" dirty="0" err="1" smtClean="0">
                <a:latin typeface="Comic Sans MS" pitchFamily="66" charset="0"/>
              </a:rPr>
              <a:t>ARNt</a:t>
            </a:r>
            <a:endParaRPr lang="fr-FR" sz="1200" b="1" dirty="0">
              <a:latin typeface="Comic Sans MS" pitchFamily="66" charset="0"/>
            </a:endParaRPr>
          </a:p>
        </p:txBody>
      </p:sp>
      <p:sp>
        <p:nvSpPr>
          <p:cNvPr id="130" name="ZoneTexte 129"/>
          <p:cNvSpPr txBox="1"/>
          <p:nvPr/>
        </p:nvSpPr>
        <p:spPr>
          <a:xfrm>
            <a:off x="5214942" y="2428868"/>
            <a:ext cx="3762568" cy="2554545"/>
          </a:xfrm>
          <a:prstGeom prst="rect">
            <a:avLst/>
          </a:prstGeom>
          <a:noFill/>
        </p:spPr>
        <p:txBody>
          <a:bodyPr wrap="square" rtlCol="0">
            <a:spAutoFit/>
          </a:bodyPr>
          <a:lstStyle/>
          <a:p>
            <a:r>
              <a:rPr lang="fr-FR" sz="1600" dirty="0" smtClean="0">
                <a:latin typeface="Comic Sans MS" pitchFamily="66" charset="0"/>
              </a:rPr>
              <a:t>L’anticodon s’apparie avec le codon de l’</a:t>
            </a:r>
            <a:r>
              <a:rPr lang="fr-FR" sz="1600" dirty="0" err="1" smtClean="0">
                <a:latin typeface="Comic Sans MS" pitchFamily="66" charset="0"/>
              </a:rPr>
              <a:t>ARNm</a:t>
            </a:r>
            <a:r>
              <a:rPr lang="fr-FR" sz="1600" dirty="0" smtClean="0">
                <a:latin typeface="Comic Sans MS" pitchFamily="66" charset="0"/>
              </a:rPr>
              <a:t>. L’</a:t>
            </a:r>
            <a:r>
              <a:rPr lang="fr-FR" sz="1600" dirty="0" err="1" smtClean="0">
                <a:latin typeface="Comic Sans MS" pitchFamily="66" charset="0"/>
              </a:rPr>
              <a:t>ARNt</a:t>
            </a:r>
            <a:r>
              <a:rPr lang="fr-FR" sz="1600" dirty="0" smtClean="0">
                <a:latin typeface="Comic Sans MS" pitchFamily="66" charset="0"/>
              </a:rPr>
              <a:t> chargé portant à son extrémité 3’ l’acide aminé correspondant permet donc de faire la correspondance codon-acide aminé. Après reconnaissance du codon, l’acide aminé est transféré à la chaîne peptidique en croissance.</a:t>
            </a:r>
          </a:p>
          <a:p>
            <a:r>
              <a:rPr lang="fr-FR" sz="1600" dirty="0" smtClean="0">
                <a:latin typeface="Comic Sans MS" pitchFamily="66" charset="0"/>
              </a:rPr>
              <a:t>Ce processus est réalisé à l’intérieur du ribosome.</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57190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 : le ribosome</a:t>
            </a:r>
            <a:endParaRPr lang="fr-FR" sz="2000" dirty="0">
              <a:solidFill>
                <a:srgbClr val="0000FF"/>
              </a:solidFill>
              <a:latin typeface="Comic Sans MS" pitchFamily="66" charset="0"/>
              <a:cs typeface="+mn-cs"/>
            </a:endParaRPr>
          </a:p>
        </p:txBody>
      </p:sp>
      <p:sp>
        <p:nvSpPr>
          <p:cNvPr id="3" name="ZoneTexte 2"/>
          <p:cNvSpPr txBox="1"/>
          <p:nvPr/>
        </p:nvSpPr>
        <p:spPr>
          <a:xfrm>
            <a:off x="428597" y="1071546"/>
            <a:ext cx="8501122" cy="1569660"/>
          </a:xfrm>
          <a:prstGeom prst="rect">
            <a:avLst/>
          </a:prstGeom>
          <a:noFill/>
        </p:spPr>
        <p:txBody>
          <a:bodyPr wrap="square" rtlCol="0">
            <a:spAutoFit/>
          </a:bodyPr>
          <a:lstStyle/>
          <a:p>
            <a:r>
              <a:rPr lang="fr-FR" sz="1600" dirty="0" smtClean="0">
                <a:latin typeface="Comic Sans MS" pitchFamily="66" charset="0"/>
              </a:rPr>
              <a:t>Le ribosome est constitué de deux sous-unités : la grande et la petite sous-unité.</a:t>
            </a:r>
          </a:p>
          <a:p>
            <a:endParaRPr lang="fr-FR" sz="1600" dirty="0" smtClean="0">
              <a:latin typeface="Comic Sans MS" pitchFamily="66" charset="0"/>
            </a:endParaRPr>
          </a:p>
          <a:p>
            <a:r>
              <a:rPr lang="fr-FR" sz="1600" dirty="0" smtClean="0">
                <a:latin typeface="Comic Sans MS" pitchFamily="66" charset="0"/>
              </a:rPr>
              <a:t>Les procaryotes ont des ribosomes 70S constitué d’une petite sous-unité 30S et d’une grande sous-unité 50S. La petite sous-unité est composée de l’</a:t>
            </a:r>
            <a:r>
              <a:rPr lang="fr-FR" sz="1600" dirty="0" err="1" smtClean="0">
                <a:latin typeface="Comic Sans MS" pitchFamily="66" charset="0"/>
              </a:rPr>
              <a:t>ARNr</a:t>
            </a:r>
            <a:r>
              <a:rPr lang="fr-FR" sz="1600" dirty="0" smtClean="0">
                <a:latin typeface="Comic Sans MS" pitchFamily="66" charset="0"/>
              </a:rPr>
              <a:t> 16S (~1500 nt)  et de 21 protéines. La grande sous-unité possède deux molécules d’</a:t>
            </a:r>
            <a:r>
              <a:rPr lang="fr-FR" sz="1600" dirty="0" err="1" smtClean="0">
                <a:latin typeface="Comic Sans MS" pitchFamily="66" charset="0"/>
              </a:rPr>
              <a:t>ARNr</a:t>
            </a:r>
            <a:r>
              <a:rPr lang="fr-FR" sz="1600" dirty="0" smtClean="0">
                <a:latin typeface="Comic Sans MS" pitchFamily="66" charset="0"/>
              </a:rPr>
              <a:t>, l’</a:t>
            </a:r>
            <a:r>
              <a:rPr lang="fr-FR" sz="1600" dirty="0" err="1" smtClean="0">
                <a:latin typeface="Comic Sans MS" pitchFamily="66" charset="0"/>
              </a:rPr>
              <a:t>ARNr</a:t>
            </a:r>
            <a:r>
              <a:rPr lang="fr-FR" sz="1600" dirty="0" smtClean="0">
                <a:latin typeface="Comic Sans MS" pitchFamily="66" charset="0"/>
              </a:rPr>
              <a:t> 5S (~120 nt) et l’</a:t>
            </a:r>
            <a:r>
              <a:rPr lang="fr-FR" sz="1600" dirty="0" err="1" smtClean="0">
                <a:latin typeface="Comic Sans MS" pitchFamily="66" charset="0"/>
              </a:rPr>
              <a:t>ARNr</a:t>
            </a:r>
            <a:r>
              <a:rPr lang="fr-FR" sz="1600" dirty="0" smtClean="0">
                <a:latin typeface="Comic Sans MS" pitchFamily="66" charset="0"/>
              </a:rPr>
              <a:t> 23S (~2900 nt), et 31 protéines.</a:t>
            </a:r>
            <a:endParaRPr lang="fr-FR" sz="1600" dirty="0">
              <a:latin typeface="Comic Sans MS" pitchFamily="66" charset="0"/>
            </a:endParaRPr>
          </a:p>
        </p:txBody>
      </p:sp>
      <p:pic>
        <p:nvPicPr>
          <p:cNvPr id="10" name="Image 9" descr="10_small_subunit.gif"/>
          <p:cNvPicPr>
            <a:picLocks noChangeAspect="1"/>
          </p:cNvPicPr>
          <p:nvPr/>
        </p:nvPicPr>
        <p:blipFill>
          <a:blip r:embed="rId2" cstate="print"/>
          <a:stretch>
            <a:fillRect/>
          </a:stretch>
        </p:blipFill>
        <p:spPr>
          <a:xfrm>
            <a:off x="642910" y="2786058"/>
            <a:ext cx="3048000" cy="3048000"/>
          </a:xfrm>
          <a:prstGeom prst="rect">
            <a:avLst/>
          </a:prstGeom>
        </p:spPr>
      </p:pic>
      <p:pic>
        <p:nvPicPr>
          <p:cNvPr id="11" name="Image 10" descr="10_large_subunit.gif"/>
          <p:cNvPicPr>
            <a:picLocks noChangeAspect="1"/>
          </p:cNvPicPr>
          <p:nvPr/>
        </p:nvPicPr>
        <p:blipFill>
          <a:blip r:embed="rId3" cstate="print"/>
          <a:stretch>
            <a:fillRect/>
          </a:stretch>
        </p:blipFill>
        <p:spPr>
          <a:xfrm>
            <a:off x="5500694" y="2714620"/>
            <a:ext cx="3048000" cy="3048000"/>
          </a:xfrm>
          <a:prstGeom prst="rect">
            <a:avLst/>
          </a:prstGeom>
        </p:spPr>
      </p:pic>
      <p:sp>
        <p:nvSpPr>
          <p:cNvPr id="12" name="ZoneTexte 11"/>
          <p:cNvSpPr txBox="1"/>
          <p:nvPr/>
        </p:nvSpPr>
        <p:spPr>
          <a:xfrm>
            <a:off x="500035" y="5929330"/>
            <a:ext cx="3857651" cy="461665"/>
          </a:xfrm>
          <a:prstGeom prst="rect">
            <a:avLst/>
          </a:prstGeom>
          <a:noFill/>
        </p:spPr>
        <p:txBody>
          <a:bodyPr wrap="square" rtlCol="0">
            <a:spAutoFit/>
          </a:bodyPr>
          <a:lstStyle/>
          <a:p>
            <a:r>
              <a:rPr lang="fr-FR" sz="1200" b="1" dirty="0" smtClean="0">
                <a:latin typeface="Comic Sans MS" pitchFamily="66" charset="0"/>
              </a:rPr>
              <a:t>Petite sous unité 30S de </a:t>
            </a:r>
            <a:r>
              <a:rPr lang="fr-FR" sz="1200" b="1" i="1" dirty="0" err="1" smtClean="0">
                <a:latin typeface="Comic Sans MS" pitchFamily="66" charset="0"/>
              </a:rPr>
              <a:t>Thermus</a:t>
            </a:r>
            <a:r>
              <a:rPr lang="fr-FR" sz="1200" b="1" i="1" dirty="0" smtClean="0">
                <a:latin typeface="Comic Sans MS" pitchFamily="66" charset="0"/>
              </a:rPr>
              <a:t> </a:t>
            </a:r>
            <a:r>
              <a:rPr lang="fr-FR" sz="1200" b="1" i="1" dirty="0" err="1" smtClean="0">
                <a:latin typeface="Comic Sans MS" pitchFamily="66" charset="0"/>
              </a:rPr>
              <a:t>thermophilus</a:t>
            </a:r>
            <a:r>
              <a:rPr lang="fr-FR" sz="1200" b="1" dirty="0" smtClean="0">
                <a:latin typeface="Comic Sans MS" pitchFamily="66" charset="0"/>
              </a:rPr>
              <a:t>. Bleue </a:t>
            </a:r>
            <a:r>
              <a:rPr lang="fr-FR" sz="1200" b="1" dirty="0" err="1" smtClean="0">
                <a:latin typeface="Comic Sans MS" pitchFamily="66" charset="0"/>
              </a:rPr>
              <a:t>proteines</a:t>
            </a:r>
            <a:r>
              <a:rPr lang="fr-FR" sz="1200" b="1" dirty="0" smtClean="0">
                <a:latin typeface="Comic Sans MS" pitchFamily="66" charset="0"/>
              </a:rPr>
              <a:t>, orange </a:t>
            </a:r>
            <a:r>
              <a:rPr lang="fr-FR" sz="1200" b="1" dirty="0" err="1" smtClean="0">
                <a:latin typeface="Comic Sans MS" pitchFamily="66" charset="0"/>
              </a:rPr>
              <a:t>ARNr</a:t>
            </a:r>
            <a:r>
              <a:rPr lang="fr-FR" sz="1200" b="1" dirty="0" smtClean="0">
                <a:latin typeface="Comic Sans MS" pitchFamily="66" charset="0"/>
              </a:rPr>
              <a:t> 16S</a:t>
            </a:r>
            <a:endParaRPr lang="fr-FR" sz="1200" b="1" dirty="0">
              <a:latin typeface="Comic Sans MS" pitchFamily="66" charset="0"/>
            </a:endParaRPr>
          </a:p>
        </p:txBody>
      </p:sp>
      <p:sp>
        <p:nvSpPr>
          <p:cNvPr id="13" name="ZoneTexte 12"/>
          <p:cNvSpPr txBox="1"/>
          <p:nvPr/>
        </p:nvSpPr>
        <p:spPr>
          <a:xfrm>
            <a:off x="5000628" y="5857892"/>
            <a:ext cx="3857651" cy="830997"/>
          </a:xfrm>
          <a:prstGeom prst="rect">
            <a:avLst/>
          </a:prstGeom>
          <a:noFill/>
        </p:spPr>
        <p:txBody>
          <a:bodyPr wrap="square" rtlCol="0">
            <a:spAutoFit/>
          </a:bodyPr>
          <a:lstStyle/>
          <a:p>
            <a:r>
              <a:rPr lang="fr-FR" sz="1200" b="1" dirty="0" smtClean="0">
                <a:latin typeface="Comic Sans MS" pitchFamily="66" charset="0"/>
              </a:rPr>
              <a:t>Grande sous unité 50S de </a:t>
            </a:r>
            <a:r>
              <a:rPr lang="fr-FR" sz="1200" b="1" i="1" dirty="0" err="1" smtClean="0">
                <a:latin typeface="Comic Sans MS" pitchFamily="66" charset="0"/>
              </a:rPr>
              <a:t>Haloarcula</a:t>
            </a:r>
            <a:r>
              <a:rPr lang="fr-FR" sz="1200" b="1" i="1" dirty="0" smtClean="0">
                <a:latin typeface="Comic Sans MS" pitchFamily="66" charset="0"/>
              </a:rPr>
              <a:t> </a:t>
            </a:r>
            <a:r>
              <a:rPr lang="fr-FR" sz="1200" b="1" i="1" dirty="0" err="1" smtClean="0">
                <a:latin typeface="Comic Sans MS" pitchFamily="66" charset="0"/>
              </a:rPr>
              <a:t>marismortui</a:t>
            </a:r>
            <a:r>
              <a:rPr lang="fr-FR" sz="1200" b="1" dirty="0" smtClean="0">
                <a:latin typeface="Comic Sans MS" pitchFamily="66" charset="0"/>
              </a:rPr>
              <a:t>. Bleue </a:t>
            </a:r>
            <a:r>
              <a:rPr lang="fr-FR" sz="1200" b="1" dirty="0" err="1" smtClean="0">
                <a:latin typeface="Comic Sans MS" pitchFamily="66" charset="0"/>
              </a:rPr>
              <a:t>proteines</a:t>
            </a:r>
            <a:r>
              <a:rPr lang="fr-FR" sz="1200" b="1" dirty="0" smtClean="0">
                <a:latin typeface="Comic Sans MS" pitchFamily="66" charset="0"/>
              </a:rPr>
              <a:t>, orange et jaune les deux </a:t>
            </a:r>
            <a:r>
              <a:rPr lang="fr-FR" sz="1200" b="1" dirty="0" err="1" smtClean="0">
                <a:latin typeface="Comic Sans MS" pitchFamily="66" charset="0"/>
              </a:rPr>
              <a:t>ARNr</a:t>
            </a:r>
            <a:r>
              <a:rPr lang="fr-FR" sz="1200" b="1" dirty="0" smtClean="0">
                <a:latin typeface="Comic Sans MS" pitchFamily="66" charset="0"/>
              </a:rPr>
              <a:t>. En vert au centre de la sous-unité, le site actif</a:t>
            </a:r>
            <a:endParaRPr lang="fr-FR" sz="1200" b="1"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Les procaryotes</a:t>
            </a:r>
          </a:p>
        </p:txBody>
      </p:sp>
      <p:sp>
        <p:nvSpPr>
          <p:cNvPr id="3075" name="ZoneTexte 2"/>
          <p:cNvSpPr txBox="1">
            <a:spLocks noChangeArrowheads="1"/>
          </p:cNvSpPr>
          <p:nvPr/>
        </p:nvSpPr>
        <p:spPr bwMode="auto">
          <a:xfrm>
            <a:off x="285750" y="980728"/>
            <a:ext cx="4252913" cy="369887"/>
          </a:xfrm>
          <a:prstGeom prst="rect">
            <a:avLst/>
          </a:prstGeom>
          <a:noFill/>
          <a:ln w="9525">
            <a:noFill/>
            <a:miter lim="800000"/>
            <a:headEnd/>
            <a:tailEnd/>
          </a:ln>
        </p:spPr>
        <p:txBody>
          <a:bodyPr wrap="none">
            <a:spAutoFit/>
          </a:bodyPr>
          <a:lstStyle/>
          <a:p>
            <a:r>
              <a:rPr lang="fr-FR" dirty="0">
                <a:latin typeface="Comic Sans MS" pitchFamily="66" charset="0"/>
              </a:rPr>
              <a:t>Les bactéries et les </a:t>
            </a:r>
            <a:r>
              <a:rPr lang="fr-FR" dirty="0" err="1">
                <a:latin typeface="Comic Sans MS" pitchFamily="66" charset="0"/>
              </a:rPr>
              <a:t>archaeabactéries</a:t>
            </a:r>
            <a:endParaRPr lang="fr-FR" dirty="0">
              <a:latin typeface="Comic Sans MS" pitchFamily="66" charset="0"/>
            </a:endParaRPr>
          </a:p>
        </p:txBody>
      </p:sp>
      <p:sp>
        <p:nvSpPr>
          <p:cNvPr id="4" name="ZoneTexte 3"/>
          <p:cNvSpPr txBox="1">
            <a:spLocks noChangeArrowheads="1"/>
          </p:cNvSpPr>
          <p:nvPr/>
        </p:nvSpPr>
        <p:spPr bwMode="auto">
          <a:xfrm>
            <a:off x="285750" y="1340768"/>
            <a:ext cx="8286750" cy="1754188"/>
          </a:xfrm>
          <a:prstGeom prst="rect">
            <a:avLst/>
          </a:prstGeom>
          <a:noFill/>
          <a:ln w="9525">
            <a:noFill/>
            <a:miter lim="800000"/>
            <a:headEnd/>
            <a:tailEnd/>
          </a:ln>
        </p:spPr>
        <p:txBody>
          <a:bodyPr>
            <a:spAutoFit/>
          </a:bodyPr>
          <a:lstStyle/>
          <a:p>
            <a:r>
              <a:rPr lang="fr-FR" dirty="0">
                <a:latin typeface="Comic Sans MS" pitchFamily="66" charset="0"/>
              </a:rPr>
              <a:t>Organismes unicellulaires dont la structure cellulaire ne comporte </a:t>
            </a:r>
          </a:p>
          <a:p>
            <a:r>
              <a:rPr lang="fr-FR" dirty="0">
                <a:latin typeface="Comic Sans MS" pitchFamily="66" charset="0"/>
              </a:rPr>
              <a:t>pas de noyau ni d’organites contrairement aux eucaryotes. </a:t>
            </a:r>
          </a:p>
          <a:p>
            <a:endParaRPr lang="fr-FR" dirty="0">
              <a:latin typeface="Comic Sans MS" pitchFamily="66" charset="0"/>
            </a:endParaRPr>
          </a:p>
          <a:p>
            <a:r>
              <a:rPr lang="fr-FR" dirty="0">
                <a:latin typeface="Comic Sans MS" pitchFamily="66" charset="0"/>
              </a:rPr>
              <a:t>Le matériel génétique chez les procaryotes est regroupé dans une zone appelée </a:t>
            </a:r>
            <a:r>
              <a:rPr lang="fr-FR" dirty="0" err="1">
                <a:latin typeface="Comic Sans MS" pitchFamily="66" charset="0"/>
              </a:rPr>
              <a:t>nucléoide</a:t>
            </a:r>
            <a:r>
              <a:rPr lang="fr-FR" dirty="0">
                <a:latin typeface="Comic Sans MS" pitchFamily="66" charset="0"/>
              </a:rPr>
              <a:t> qui n’est pas séparée physiquement du reste de la cellule.</a:t>
            </a:r>
          </a:p>
          <a:p>
            <a:r>
              <a:rPr lang="fr-FR" dirty="0">
                <a:latin typeface="Comic Sans MS" pitchFamily="66" charset="0"/>
              </a:rPr>
              <a:t>Chez les eucaryotes, ce matériel est contenu dans le noyau.</a:t>
            </a:r>
          </a:p>
        </p:txBody>
      </p:sp>
      <p:sp>
        <p:nvSpPr>
          <p:cNvPr id="6" name="ZoneTexte 5"/>
          <p:cNvSpPr txBox="1">
            <a:spLocks noChangeArrowheads="1"/>
          </p:cNvSpPr>
          <p:nvPr/>
        </p:nvSpPr>
        <p:spPr bwMode="auto">
          <a:xfrm>
            <a:off x="325438" y="3140968"/>
            <a:ext cx="8643937" cy="1477963"/>
          </a:xfrm>
          <a:prstGeom prst="rect">
            <a:avLst/>
          </a:prstGeom>
          <a:noFill/>
          <a:ln w="9525">
            <a:noFill/>
            <a:miter lim="800000"/>
            <a:headEnd/>
            <a:tailEnd/>
          </a:ln>
        </p:spPr>
        <p:txBody>
          <a:bodyPr>
            <a:spAutoFit/>
          </a:bodyPr>
          <a:lstStyle/>
          <a:p>
            <a:r>
              <a:rPr lang="fr-FR" dirty="0">
                <a:latin typeface="Comic Sans MS" pitchFamily="66" charset="0"/>
              </a:rPr>
              <a:t>Cellule bactérienne typique : taille de 0,5 à 5 </a:t>
            </a:r>
            <a:r>
              <a:rPr lang="fr-FR" dirty="0">
                <a:latin typeface="Symbol" charset="2"/>
              </a:rPr>
              <a:t>m</a:t>
            </a:r>
            <a:r>
              <a:rPr lang="fr-FR" dirty="0">
                <a:latin typeface="Comic Sans MS" pitchFamily="66" charset="0"/>
              </a:rPr>
              <a:t>m (mais des exception comme l’espèce </a:t>
            </a:r>
            <a:r>
              <a:rPr lang="fr-FR" i="1" dirty="0" err="1">
                <a:latin typeface="Comic Sans MS" pitchFamily="66" charset="0"/>
              </a:rPr>
              <a:t>Thiomargarita</a:t>
            </a:r>
            <a:r>
              <a:rPr lang="fr-FR" i="1" dirty="0">
                <a:latin typeface="Comic Sans MS" pitchFamily="66" charset="0"/>
              </a:rPr>
              <a:t> </a:t>
            </a:r>
            <a:r>
              <a:rPr lang="fr-FR" i="1" dirty="0" err="1">
                <a:latin typeface="Comic Sans MS" pitchFamily="66" charset="0"/>
              </a:rPr>
              <a:t>namibiensis</a:t>
            </a:r>
            <a:r>
              <a:rPr lang="fr-FR" i="1" dirty="0">
                <a:latin typeface="Comic Sans MS" pitchFamily="66" charset="0"/>
              </a:rPr>
              <a:t> </a:t>
            </a:r>
            <a:r>
              <a:rPr lang="fr-FR" dirty="0">
                <a:latin typeface="Comic Sans MS" pitchFamily="66" charset="0"/>
              </a:rPr>
              <a:t>qui peut mesurer jusqu’à 0,5mm).</a:t>
            </a:r>
          </a:p>
          <a:p>
            <a:endParaRPr lang="fr-FR" dirty="0">
              <a:latin typeface="Comic Sans MS" pitchFamily="66" charset="0"/>
            </a:endParaRPr>
          </a:p>
          <a:p>
            <a:r>
              <a:rPr lang="fr-FR" dirty="0">
                <a:latin typeface="Comic Sans MS" pitchFamily="66" charset="0"/>
              </a:rPr>
              <a:t>La plupart des bactéries sont soit sphériques (coques)  ou en forme de bâtonnets (bacilles) mais d’autres formes existent.</a:t>
            </a:r>
          </a:p>
        </p:txBody>
      </p:sp>
      <p:sp>
        <p:nvSpPr>
          <p:cNvPr id="3086" name="ZoneTexte 11"/>
          <p:cNvSpPr txBox="1">
            <a:spLocks noChangeArrowheads="1"/>
          </p:cNvSpPr>
          <p:nvPr/>
        </p:nvSpPr>
        <p:spPr bwMode="auto">
          <a:xfrm>
            <a:off x="359602" y="6427103"/>
            <a:ext cx="2003425" cy="277038"/>
          </a:xfrm>
          <a:prstGeom prst="rect">
            <a:avLst/>
          </a:prstGeom>
          <a:noFill/>
          <a:ln w="9525">
            <a:noFill/>
            <a:miter lim="800000"/>
            <a:headEnd/>
            <a:tailEnd/>
          </a:ln>
        </p:spPr>
        <p:txBody>
          <a:bodyPr wrap="none">
            <a:spAutoFit/>
          </a:bodyPr>
          <a:lstStyle/>
          <a:p>
            <a:r>
              <a:rPr lang="fr-FR" sz="1200" i="1" dirty="0">
                <a:latin typeface="Comic Sans MS" pitchFamily="66" charset="0"/>
              </a:rPr>
              <a:t>Streptococcus </a:t>
            </a:r>
            <a:r>
              <a:rPr lang="fr-FR" sz="1200" i="1" dirty="0" err="1">
                <a:latin typeface="Comic Sans MS" pitchFamily="66" charset="0"/>
              </a:rPr>
              <a:t>pneumonia</a:t>
            </a:r>
            <a:endParaRPr lang="fr-FR" sz="1200" i="1" dirty="0">
              <a:latin typeface="Comic Sans MS" pitchFamily="66" charset="0"/>
            </a:endParaRPr>
          </a:p>
        </p:txBody>
      </p:sp>
      <p:sp>
        <p:nvSpPr>
          <p:cNvPr id="3082" name="ZoneTexte 13"/>
          <p:cNvSpPr txBox="1">
            <a:spLocks noChangeArrowheads="1"/>
          </p:cNvSpPr>
          <p:nvPr/>
        </p:nvSpPr>
        <p:spPr bwMode="auto">
          <a:xfrm>
            <a:off x="6308510" y="6112670"/>
            <a:ext cx="1596901" cy="277018"/>
          </a:xfrm>
          <a:prstGeom prst="rect">
            <a:avLst/>
          </a:prstGeom>
          <a:noFill/>
          <a:ln w="9525">
            <a:noFill/>
            <a:miter lim="800000"/>
            <a:headEnd/>
            <a:tailEnd/>
          </a:ln>
        </p:spPr>
        <p:txBody>
          <a:bodyPr wrap="none">
            <a:spAutoFit/>
          </a:bodyPr>
          <a:lstStyle/>
          <a:p>
            <a:r>
              <a:rPr lang="fr-FR" sz="1200" i="1">
                <a:latin typeface="Comic Sans MS" pitchFamily="66" charset="0"/>
              </a:rPr>
              <a:t>Treponema pallidum</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7162" y="4725144"/>
            <a:ext cx="2638934" cy="1757936"/>
          </a:xfrm>
          <a:prstGeom prst="rect">
            <a:avLst/>
          </a:prstGeom>
        </p:spPr>
      </p:pic>
      <p:sp>
        <p:nvSpPr>
          <p:cNvPr id="17" name="ZoneTexte 11"/>
          <p:cNvSpPr txBox="1">
            <a:spLocks noChangeArrowheads="1"/>
          </p:cNvSpPr>
          <p:nvPr/>
        </p:nvSpPr>
        <p:spPr bwMode="auto">
          <a:xfrm>
            <a:off x="3441604" y="6494928"/>
            <a:ext cx="1350050" cy="276999"/>
          </a:xfrm>
          <a:prstGeom prst="rect">
            <a:avLst/>
          </a:prstGeom>
          <a:noFill/>
          <a:ln w="9525">
            <a:noFill/>
            <a:miter lim="800000"/>
            <a:headEnd/>
            <a:tailEnd/>
          </a:ln>
        </p:spPr>
        <p:txBody>
          <a:bodyPr wrap="none">
            <a:spAutoFit/>
          </a:bodyPr>
          <a:lstStyle/>
          <a:p>
            <a:r>
              <a:rPr lang="fr-FR" sz="1200" i="1" dirty="0" smtClean="0">
                <a:latin typeface="Comic Sans MS" pitchFamily="66" charset="0"/>
              </a:rPr>
              <a:t>Escherichia coli </a:t>
            </a:r>
            <a:endParaRPr lang="fr-FR" sz="1200" i="1" dirty="0">
              <a:latin typeface="Comic Sans MS" pitchFamily="66" charset="0"/>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14" y="4828588"/>
            <a:ext cx="1807630" cy="1566613"/>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015" y="4471491"/>
            <a:ext cx="1863890" cy="1631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86" grpId="0"/>
      <p:bldP spid="3082"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7"/>
          <p:cNvSpPr txBox="1">
            <a:spLocks noChangeArrowheads="1"/>
          </p:cNvSpPr>
          <p:nvPr/>
        </p:nvSpPr>
        <p:spPr bwMode="auto">
          <a:xfrm>
            <a:off x="2500298" y="142852"/>
            <a:ext cx="357190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 : le ribosome</a:t>
            </a:r>
            <a:endParaRPr lang="fr-FR" sz="2000" dirty="0">
              <a:solidFill>
                <a:srgbClr val="0000FF"/>
              </a:solidFill>
              <a:latin typeface="Comic Sans MS" pitchFamily="66" charset="0"/>
              <a:cs typeface="+mn-cs"/>
            </a:endParaRPr>
          </a:p>
        </p:txBody>
      </p:sp>
      <p:sp>
        <p:nvSpPr>
          <p:cNvPr id="5" name="ZoneTexte 4"/>
          <p:cNvSpPr txBox="1"/>
          <p:nvPr/>
        </p:nvSpPr>
        <p:spPr>
          <a:xfrm>
            <a:off x="357158" y="1714488"/>
            <a:ext cx="8501122" cy="2062103"/>
          </a:xfrm>
          <a:prstGeom prst="rect">
            <a:avLst/>
          </a:prstGeom>
          <a:noFill/>
        </p:spPr>
        <p:txBody>
          <a:bodyPr wrap="square" rtlCol="0">
            <a:spAutoFit/>
          </a:bodyPr>
          <a:lstStyle/>
          <a:p>
            <a:r>
              <a:rPr lang="fr-FR" sz="1600" dirty="0" smtClean="0">
                <a:latin typeface="Comic Sans MS" pitchFamily="66" charset="0"/>
              </a:rPr>
              <a:t>Les eucaryotes ont des ribosomes 80S constitué d’une petite sous-unité 40S et d’une grande sous-unité 60S. La petite sous-unité est composée de l’</a:t>
            </a:r>
            <a:r>
              <a:rPr lang="fr-FR" sz="1600" dirty="0" err="1" smtClean="0">
                <a:latin typeface="Comic Sans MS" pitchFamily="66" charset="0"/>
              </a:rPr>
              <a:t>ARNr</a:t>
            </a:r>
            <a:r>
              <a:rPr lang="fr-FR" sz="1600" dirty="0" smtClean="0">
                <a:latin typeface="Comic Sans MS" pitchFamily="66" charset="0"/>
              </a:rPr>
              <a:t> 18S (~1900 nt)  et de 33 protéines. La grande sous-unité possède trois molécules d’</a:t>
            </a:r>
            <a:r>
              <a:rPr lang="fr-FR" sz="1600" dirty="0" err="1" smtClean="0">
                <a:latin typeface="Comic Sans MS" pitchFamily="66" charset="0"/>
              </a:rPr>
              <a:t>ARNr</a:t>
            </a:r>
            <a:r>
              <a:rPr lang="fr-FR" sz="1600" dirty="0" smtClean="0">
                <a:latin typeface="Comic Sans MS" pitchFamily="66" charset="0"/>
              </a:rPr>
              <a:t>, l’</a:t>
            </a:r>
            <a:r>
              <a:rPr lang="fr-FR" sz="1600" dirty="0" err="1" smtClean="0">
                <a:latin typeface="Comic Sans MS" pitchFamily="66" charset="0"/>
              </a:rPr>
              <a:t>ARNr</a:t>
            </a:r>
            <a:r>
              <a:rPr lang="fr-FR" sz="1600" dirty="0" smtClean="0">
                <a:latin typeface="Comic Sans MS" pitchFamily="66" charset="0"/>
              </a:rPr>
              <a:t> 5S (~120 nt), l’</a:t>
            </a:r>
            <a:r>
              <a:rPr lang="fr-FR" sz="1600" dirty="0" err="1" smtClean="0">
                <a:latin typeface="Comic Sans MS" pitchFamily="66" charset="0"/>
              </a:rPr>
              <a:t>ARNr</a:t>
            </a:r>
            <a:r>
              <a:rPr lang="fr-FR" sz="1600" dirty="0" smtClean="0">
                <a:latin typeface="Comic Sans MS" pitchFamily="66" charset="0"/>
              </a:rPr>
              <a:t> 28S (~4700 nt), et l’</a:t>
            </a:r>
            <a:r>
              <a:rPr lang="fr-FR" sz="1600" dirty="0" err="1" smtClean="0">
                <a:latin typeface="Comic Sans MS" pitchFamily="66" charset="0"/>
              </a:rPr>
              <a:t>ARNr</a:t>
            </a:r>
            <a:r>
              <a:rPr lang="fr-FR" sz="1600" dirty="0" smtClean="0">
                <a:latin typeface="Comic Sans MS" pitchFamily="66" charset="0"/>
              </a:rPr>
              <a:t> 5.8S (~160 nt) et de ~49 protéines.</a:t>
            </a:r>
          </a:p>
          <a:p>
            <a:endParaRPr lang="fr-FR" sz="1600" dirty="0" smtClean="0">
              <a:latin typeface="Comic Sans MS" pitchFamily="66" charset="0"/>
            </a:endParaRPr>
          </a:p>
          <a:p>
            <a:r>
              <a:rPr lang="fr-FR" sz="1600" dirty="0" smtClean="0">
                <a:latin typeface="Comic Sans MS" pitchFamily="66" charset="0"/>
              </a:rPr>
              <a:t>Les ribosomes trouvés dans les mitochondries et chloroplastes forment aussi une particule 70S. Ces organelles sont supposées descendre de bactéries et auraient été acquises par </a:t>
            </a:r>
            <a:r>
              <a:rPr lang="fr-FR" sz="1600" dirty="0" err="1" smtClean="0">
                <a:latin typeface="Comic Sans MS" pitchFamily="66" charset="0"/>
              </a:rPr>
              <a:t>endosymbiose</a:t>
            </a:r>
            <a:r>
              <a:rPr lang="fr-FR" sz="1600" dirty="0" smtClean="0">
                <a:latin typeface="Comic Sans MS" pitchFamily="66" charset="0"/>
              </a:rPr>
              <a:t>.</a:t>
            </a:r>
            <a:endParaRPr lang="fr-FR" sz="1600" dirty="0">
              <a:latin typeface="Comic Sans MS" pitchFamily="66" charset="0"/>
            </a:endParaRPr>
          </a:p>
        </p:txBody>
      </p:sp>
      <p:sp>
        <p:nvSpPr>
          <p:cNvPr id="6" name="ZoneTexte 5"/>
          <p:cNvSpPr txBox="1"/>
          <p:nvPr/>
        </p:nvSpPr>
        <p:spPr>
          <a:xfrm>
            <a:off x="214282" y="4214818"/>
            <a:ext cx="8786874" cy="1357322"/>
          </a:xfrm>
          <a:prstGeom prst="rect">
            <a:avLst/>
          </a:prstGeom>
          <a:noFill/>
        </p:spPr>
        <p:txBody>
          <a:bodyPr wrap="square" rtlCol="0">
            <a:spAutoFit/>
          </a:bodyPr>
          <a:lstStyle/>
          <a:p>
            <a:r>
              <a:rPr lang="fr-FR" sz="1600" dirty="0" smtClean="0">
                <a:latin typeface="Comic Sans MS" pitchFamily="66" charset="0"/>
              </a:rPr>
              <a:t>La petite sous-unité contient le centre de décodage dans lequel les </a:t>
            </a:r>
            <a:r>
              <a:rPr lang="fr-FR" sz="1600" dirty="0" err="1" smtClean="0">
                <a:latin typeface="Comic Sans MS" pitchFamily="66" charset="0"/>
              </a:rPr>
              <a:t>ARNt</a:t>
            </a:r>
            <a:r>
              <a:rPr lang="fr-FR" sz="1600" dirty="0" smtClean="0">
                <a:latin typeface="Comic Sans MS" pitchFamily="66" charset="0"/>
              </a:rPr>
              <a:t> chargés décodent les codons de l’</a:t>
            </a:r>
            <a:r>
              <a:rPr lang="fr-FR" sz="1600" dirty="0" err="1" smtClean="0">
                <a:latin typeface="Comic Sans MS" pitchFamily="66" charset="0"/>
              </a:rPr>
              <a:t>ARNm</a:t>
            </a:r>
            <a:endParaRPr lang="fr-FR" sz="1600" dirty="0" smtClean="0">
              <a:latin typeface="Comic Sans MS" pitchFamily="66" charset="0"/>
            </a:endParaRPr>
          </a:p>
          <a:p>
            <a:endParaRPr lang="fr-FR" sz="1600" dirty="0" smtClean="0">
              <a:latin typeface="Comic Sans MS" pitchFamily="66" charset="0"/>
            </a:endParaRPr>
          </a:p>
          <a:p>
            <a:r>
              <a:rPr lang="fr-FR" sz="1600" dirty="0" smtClean="0">
                <a:latin typeface="Comic Sans MS" pitchFamily="66" charset="0"/>
              </a:rPr>
              <a:t>La grande sous-unité contient le centre responsable de la formation des liaisons peptidiques entre acides aminés et donc de la croissance de la chaîne peptique.</a:t>
            </a:r>
            <a:endParaRPr lang="fr-FR" sz="1600" dirty="0">
              <a:latin typeface="Comic Sans MS" pitchFamily="66" charset="0"/>
            </a:endParaRPr>
          </a:p>
        </p:txBody>
      </p:sp>
    </p:spTree>
    <p:extLst>
      <p:ext uri="{BB962C8B-B14F-4D97-AF65-F5344CB8AC3E}">
        <p14:creationId xmlns:p14="http://schemas.microsoft.com/office/powerpoint/2010/main" val="3570005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57190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 : le ribosome</a:t>
            </a:r>
            <a:endParaRPr lang="fr-FR" sz="2000" dirty="0">
              <a:solidFill>
                <a:srgbClr val="0000FF"/>
              </a:solidFill>
              <a:latin typeface="Comic Sans MS" pitchFamily="66" charset="0"/>
              <a:cs typeface="+mn-cs"/>
            </a:endParaRPr>
          </a:p>
        </p:txBody>
      </p:sp>
      <p:sp>
        <p:nvSpPr>
          <p:cNvPr id="3" name="ZoneTexte 2"/>
          <p:cNvSpPr txBox="1"/>
          <p:nvPr/>
        </p:nvSpPr>
        <p:spPr>
          <a:xfrm>
            <a:off x="357158" y="1214422"/>
            <a:ext cx="8358246" cy="2308324"/>
          </a:xfrm>
          <a:prstGeom prst="rect">
            <a:avLst/>
          </a:prstGeom>
          <a:noFill/>
        </p:spPr>
        <p:txBody>
          <a:bodyPr wrap="square" rtlCol="0">
            <a:spAutoFit/>
          </a:bodyPr>
          <a:lstStyle/>
          <a:p>
            <a:r>
              <a:rPr lang="fr-FR" sz="1600" dirty="0" smtClean="0">
                <a:latin typeface="Comic Sans MS" pitchFamily="66" charset="0"/>
              </a:rPr>
              <a:t>Le ribosome : une usine de synthèse des protéines.</a:t>
            </a:r>
          </a:p>
          <a:p>
            <a:endParaRPr lang="fr-FR" sz="1600" dirty="0" smtClean="0">
              <a:latin typeface="Comic Sans MS" pitchFamily="66" charset="0"/>
            </a:endParaRPr>
          </a:p>
          <a:p>
            <a:r>
              <a:rPr lang="fr-FR" sz="1600" dirty="0" smtClean="0">
                <a:latin typeface="Comic Sans MS" pitchFamily="66" charset="0"/>
              </a:rPr>
              <a:t>Il contient 3 sites de fixation pour les </a:t>
            </a:r>
            <a:r>
              <a:rPr lang="fr-FR" sz="1600" dirty="0" err="1" smtClean="0">
                <a:latin typeface="Comic Sans MS" pitchFamily="66" charset="0"/>
              </a:rPr>
              <a:t>ARNt</a:t>
            </a:r>
            <a:r>
              <a:rPr lang="fr-FR" sz="1600" dirty="0" smtClean="0">
                <a:latin typeface="Comic Sans MS" pitchFamily="66" charset="0"/>
              </a:rPr>
              <a:t> :</a:t>
            </a:r>
          </a:p>
          <a:p>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le site A lie les </a:t>
            </a:r>
            <a:r>
              <a:rPr lang="fr-FR" sz="1600" dirty="0" err="1" smtClean="0">
                <a:latin typeface="Comic Sans MS" pitchFamily="66" charset="0"/>
              </a:rPr>
              <a:t>ARNt</a:t>
            </a:r>
            <a:r>
              <a:rPr lang="fr-FR" sz="1600" dirty="0" smtClean="0">
                <a:latin typeface="Comic Sans MS" pitchFamily="66" charset="0"/>
              </a:rPr>
              <a:t> chargés de leur acide aminé (</a:t>
            </a:r>
            <a:r>
              <a:rPr lang="fr-FR" sz="1600" dirty="0" err="1" smtClean="0">
                <a:latin typeface="Comic Sans MS" pitchFamily="66" charset="0"/>
              </a:rPr>
              <a:t>ARNt</a:t>
            </a:r>
            <a:r>
              <a:rPr lang="fr-FR" sz="1600" dirty="0" smtClean="0">
                <a:latin typeface="Comic Sans MS" pitchFamily="66" charset="0"/>
              </a:rPr>
              <a:t> </a:t>
            </a:r>
            <a:r>
              <a:rPr lang="fr-FR" sz="1600" dirty="0" err="1" smtClean="0">
                <a:latin typeface="Comic Sans MS" pitchFamily="66" charset="0"/>
              </a:rPr>
              <a:t>aminoacylés</a:t>
            </a:r>
            <a:r>
              <a:rPr lang="fr-FR" sz="1600" dirty="0" smtClean="0">
                <a:latin typeface="Comic Sans MS" pitchFamily="66" charset="0"/>
              </a:rPr>
              <a:t>)</a:t>
            </a:r>
          </a:p>
          <a:p>
            <a:pPr lvl="1">
              <a:buFont typeface="Arial" pitchFamily="34" charset="0"/>
              <a:buChar char="•"/>
            </a:pPr>
            <a:r>
              <a:rPr lang="fr-FR" sz="1600" dirty="0" smtClean="0">
                <a:latin typeface="Comic Sans MS" pitchFamily="66" charset="0"/>
              </a:rPr>
              <a:t> le site P lie les </a:t>
            </a:r>
            <a:r>
              <a:rPr lang="fr-FR" sz="1600" dirty="0" err="1" smtClean="0">
                <a:latin typeface="Comic Sans MS" pitchFamily="66" charset="0"/>
              </a:rPr>
              <a:t>ARNt</a:t>
            </a:r>
            <a:r>
              <a:rPr lang="fr-FR" sz="1600" dirty="0" smtClean="0">
                <a:latin typeface="Comic Sans MS" pitchFamily="66" charset="0"/>
              </a:rPr>
              <a:t> liés à la chaîne peptidique en cours de synthèse (</a:t>
            </a:r>
            <a:r>
              <a:rPr lang="fr-FR" sz="1600" dirty="0" err="1" smtClean="0">
                <a:latin typeface="Comic Sans MS" pitchFamily="66" charset="0"/>
              </a:rPr>
              <a:t>peptidyl</a:t>
            </a:r>
            <a:r>
              <a:rPr lang="fr-FR" sz="1600" dirty="0" smtClean="0">
                <a:latin typeface="Comic Sans MS" pitchFamily="66" charset="0"/>
              </a:rPr>
              <a:t> </a:t>
            </a:r>
            <a:r>
              <a:rPr lang="fr-FR" sz="1600" dirty="0" err="1" smtClean="0">
                <a:latin typeface="Comic Sans MS" pitchFamily="66" charset="0"/>
              </a:rPr>
              <a:t>ARNt</a:t>
            </a:r>
            <a:r>
              <a:rPr lang="fr-FR" sz="1600" dirty="0" smtClean="0">
                <a:latin typeface="Comic Sans MS" pitchFamily="66" charset="0"/>
              </a:rPr>
              <a:t>)</a:t>
            </a:r>
          </a:p>
          <a:p>
            <a:pPr lvl="1">
              <a:buFont typeface="Arial" pitchFamily="34" charset="0"/>
              <a:buChar char="•"/>
            </a:pPr>
            <a:r>
              <a:rPr lang="fr-FR" sz="1600" dirty="0" smtClean="0">
                <a:latin typeface="Comic Sans MS" pitchFamily="66" charset="0"/>
              </a:rPr>
              <a:t> le site E lie les </a:t>
            </a:r>
            <a:r>
              <a:rPr lang="fr-FR" sz="1600" dirty="0" err="1" smtClean="0">
                <a:latin typeface="Comic Sans MS" pitchFamily="66" charset="0"/>
              </a:rPr>
              <a:t>ARNt</a:t>
            </a:r>
            <a:r>
              <a:rPr lang="fr-FR" sz="1600" dirty="0" smtClean="0">
                <a:latin typeface="Comic Sans MS" pitchFamily="66" charset="0"/>
              </a:rPr>
              <a:t> libres (déchargé et décroché la chaîne peptidique) avant leur sortie du ribosome (E pour « exit »).</a:t>
            </a:r>
            <a:endParaRPr lang="fr-FR" sz="1600" dirty="0">
              <a:latin typeface="Comic Sans MS" pitchFamily="66" charset="0"/>
            </a:endParaRPr>
          </a:p>
        </p:txBody>
      </p:sp>
      <p:sp>
        <p:nvSpPr>
          <p:cNvPr id="4" name="ZoneTexte 3"/>
          <p:cNvSpPr txBox="1"/>
          <p:nvPr/>
        </p:nvSpPr>
        <p:spPr>
          <a:xfrm>
            <a:off x="428596" y="4071942"/>
            <a:ext cx="7483139" cy="1077218"/>
          </a:xfrm>
          <a:prstGeom prst="rect">
            <a:avLst/>
          </a:prstGeom>
          <a:noFill/>
        </p:spPr>
        <p:txBody>
          <a:bodyPr wrap="none" rtlCol="0">
            <a:spAutoFit/>
          </a:bodyPr>
          <a:lstStyle/>
          <a:p>
            <a:r>
              <a:rPr lang="fr-FR" sz="1600" dirty="0" smtClean="0">
                <a:latin typeface="Comic Sans MS" pitchFamily="66" charset="0"/>
              </a:rPr>
              <a:t>La traduction comprend également 3 étapes :</a:t>
            </a:r>
          </a:p>
          <a:p>
            <a:pPr lvl="2">
              <a:buFont typeface="Arial" pitchFamily="34" charset="0"/>
              <a:buChar char="•"/>
            </a:pPr>
            <a:r>
              <a:rPr lang="fr-FR" sz="1600" dirty="0" smtClean="0">
                <a:latin typeface="Comic Sans MS" pitchFamily="66" charset="0"/>
              </a:rPr>
              <a:t> l’initiation qui charge le ribosome sur l’</a:t>
            </a:r>
            <a:r>
              <a:rPr lang="fr-FR" sz="1600" dirty="0" err="1" smtClean="0">
                <a:latin typeface="Comic Sans MS" pitchFamily="66" charset="0"/>
              </a:rPr>
              <a:t>ARNm</a:t>
            </a:r>
            <a:endParaRPr lang="fr-FR" sz="1600" dirty="0" smtClean="0">
              <a:latin typeface="Comic Sans MS" pitchFamily="66" charset="0"/>
            </a:endParaRPr>
          </a:p>
          <a:p>
            <a:pPr lvl="2">
              <a:buFont typeface="Arial" pitchFamily="34" charset="0"/>
              <a:buChar char="•"/>
            </a:pPr>
            <a:r>
              <a:rPr lang="fr-FR" sz="1600" dirty="0" smtClean="0">
                <a:latin typeface="Comic Sans MS" pitchFamily="66" charset="0"/>
              </a:rPr>
              <a:t> l’élongation qui conduit à la synthèse de la protéine</a:t>
            </a:r>
          </a:p>
          <a:p>
            <a:pPr lvl="2">
              <a:buFont typeface="Arial" pitchFamily="34" charset="0"/>
              <a:buChar char="•"/>
            </a:pPr>
            <a:r>
              <a:rPr lang="fr-FR" sz="1600" dirty="0" smtClean="0">
                <a:latin typeface="Comic Sans MS" pitchFamily="66" charset="0"/>
              </a:rPr>
              <a:t> la terminaison conduisant à la dissociation du ribosome de l’</a:t>
            </a:r>
            <a:r>
              <a:rPr lang="fr-FR" sz="1600" dirty="0" err="1" smtClean="0">
                <a:latin typeface="Comic Sans MS" pitchFamily="66" charset="0"/>
              </a:rPr>
              <a:t>ARNm</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7"/>
          <p:cNvSpPr txBox="1">
            <a:spLocks noChangeArrowheads="1"/>
          </p:cNvSpPr>
          <p:nvPr/>
        </p:nvSpPr>
        <p:spPr bwMode="auto">
          <a:xfrm>
            <a:off x="2714612" y="142852"/>
            <a:ext cx="2928958"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4" name="ZoneTexte 3"/>
          <p:cNvSpPr txBox="1"/>
          <p:nvPr/>
        </p:nvSpPr>
        <p:spPr>
          <a:xfrm>
            <a:off x="142844" y="692696"/>
            <a:ext cx="8858280" cy="3046988"/>
          </a:xfrm>
          <a:prstGeom prst="rect">
            <a:avLst/>
          </a:prstGeom>
          <a:noFill/>
        </p:spPr>
        <p:txBody>
          <a:bodyPr wrap="square" rtlCol="0">
            <a:spAutoFit/>
          </a:bodyPr>
          <a:lstStyle/>
          <a:p>
            <a:r>
              <a:rPr lang="fr-FR" sz="1600" u="sng" dirty="0" smtClean="0">
                <a:latin typeface="Comic Sans MS" pitchFamily="66" charset="0"/>
              </a:rPr>
              <a:t>L’initiation :</a:t>
            </a:r>
            <a:r>
              <a:rPr lang="fr-FR" sz="1600" dirty="0" smtClean="0">
                <a:latin typeface="Comic Sans MS" pitchFamily="66" charset="0"/>
              </a:rPr>
              <a:t> </a:t>
            </a:r>
          </a:p>
          <a:p>
            <a:endParaRPr lang="fr-FR" sz="1600" dirty="0" smtClean="0">
              <a:latin typeface="Comic Sans MS" pitchFamily="66" charset="0"/>
            </a:endParaRPr>
          </a:p>
          <a:p>
            <a:pPr>
              <a:buFont typeface="Wingdings" pitchFamily="2" charset="2"/>
              <a:buChar char="Ø"/>
            </a:pPr>
            <a:r>
              <a:rPr lang="fr-FR" sz="1600" dirty="0" smtClean="0">
                <a:latin typeface="Comic Sans MS" pitchFamily="66" charset="0"/>
              </a:rPr>
              <a:t> </a:t>
            </a:r>
            <a:r>
              <a:rPr lang="fr-FR" sz="1600" u="sng" dirty="0" smtClean="0">
                <a:latin typeface="Comic Sans MS" pitchFamily="66" charset="0"/>
              </a:rPr>
              <a:t>chez les bactéries :</a:t>
            </a:r>
          </a:p>
          <a:p>
            <a:pPr>
              <a:buFont typeface="Wingdings" pitchFamily="2" charset="2"/>
              <a:buChar char="Ø"/>
            </a:pPr>
            <a:endParaRPr lang="fr-FR" sz="1600" u="sng" dirty="0" smtClean="0">
              <a:latin typeface="Comic Sans MS" pitchFamily="66" charset="0"/>
            </a:endParaRPr>
          </a:p>
          <a:p>
            <a:r>
              <a:rPr lang="fr-FR" sz="1600" dirty="0" smtClean="0">
                <a:latin typeface="Comic Sans MS" pitchFamily="66" charset="0"/>
              </a:rPr>
              <a:t>La petite sous-unité est chargée en premier sur l’</a:t>
            </a:r>
            <a:r>
              <a:rPr lang="fr-FR" sz="1600" dirty="0" err="1" smtClean="0">
                <a:latin typeface="Comic Sans MS" pitchFamily="66" charset="0"/>
              </a:rPr>
              <a:t>ARNm</a:t>
            </a:r>
            <a:r>
              <a:rPr lang="fr-FR" sz="1600" dirty="0" smtClean="0">
                <a:latin typeface="Comic Sans MS" pitchFamily="66" charset="0"/>
              </a:rPr>
              <a:t>, ceci grâce à un appariement des bases d’une région de l’</a:t>
            </a:r>
            <a:r>
              <a:rPr lang="fr-FR" sz="1600" dirty="0" err="1" smtClean="0">
                <a:latin typeface="Comic Sans MS" pitchFamily="66" charset="0"/>
              </a:rPr>
              <a:t>ARNr</a:t>
            </a:r>
            <a:r>
              <a:rPr lang="fr-FR" sz="1600" dirty="0" smtClean="0">
                <a:latin typeface="Comic Sans MS" pitchFamily="66" charset="0"/>
              </a:rPr>
              <a:t> 16S avec le RBS. Pour un RBS idéalement situé, le codon initiateur (AUG, GUG ou UUG) se trouve situé au site P du ribosome (et non au A comme pour l’élongation). Ceci requiert un </a:t>
            </a:r>
            <a:r>
              <a:rPr lang="fr-FR" sz="1600" dirty="0" err="1" smtClean="0">
                <a:latin typeface="Comic Sans MS" pitchFamily="66" charset="0"/>
              </a:rPr>
              <a:t>ARNt</a:t>
            </a:r>
            <a:r>
              <a:rPr lang="fr-FR" sz="1600" dirty="0" smtClean="0">
                <a:latin typeface="Comic Sans MS" pitchFamily="66" charset="0"/>
              </a:rPr>
              <a:t> particulier, appelé </a:t>
            </a:r>
            <a:r>
              <a:rPr lang="fr-FR" sz="1600" dirty="0" err="1" smtClean="0">
                <a:latin typeface="Comic Sans MS" pitchFamily="66" charset="0"/>
              </a:rPr>
              <a:t>ARNt</a:t>
            </a:r>
            <a:r>
              <a:rPr lang="fr-FR" sz="1600" dirty="0" smtClean="0">
                <a:latin typeface="Comic Sans MS" pitchFamily="66" charset="0"/>
              </a:rPr>
              <a:t> initiateur. Cet </a:t>
            </a:r>
            <a:r>
              <a:rPr lang="fr-FR" sz="1600" dirty="0" err="1" smtClean="0">
                <a:latin typeface="Comic Sans MS" pitchFamily="66" charset="0"/>
              </a:rPr>
              <a:t>ARNt</a:t>
            </a:r>
            <a:r>
              <a:rPr lang="fr-FR" sz="1600" dirty="0" smtClean="0">
                <a:latin typeface="Comic Sans MS" pitchFamily="66" charset="0"/>
              </a:rPr>
              <a:t> ne porte ni la méthionine, ni la valine, ni la leucine comme acide aminé, mais une méthionine modifiée (N-</a:t>
            </a:r>
            <a:r>
              <a:rPr lang="fr-FR" sz="1600" dirty="0" err="1" smtClean="0">
                <a:latin typeface="Comic Sans MS" pitchFamily="66" charset="0"/>
              </a:rPr>
              <a:t>formylméthionine</a:t>
            </a:r>
            <a:r>
              <a:rPr lang="fr-FR" sz="1600" dirty="0" smtClean="0">
                <a:latin typeface="Comic Sans MS" pitchFamily="66" charset="0"/>
              </a:rPr>
              <a:t>) d’où son nom </a:t>
            </a:r>
            <a:r>
              <a:rPr lang="fr-FR" sz="1600" dirty="0" err="1" smtClean="0">
                <a:latin typeface="Comic Sans MS" pitchFamily="66" charset="0"/>
              </a:rPr>
              <a:t>ARNt</a:t>
            </a:r>
            <a:r>
              <a:rPr lang="fr-FR" sz="1600" dirty="0" smtClean="0">
                <a:latin typeface="Comic Sans MS" pitchFamily="66" charset="0"/>
              </a:rPr>
              <a:t> </a:t>
            </a:r>
            <a:r>
              <a:rPr lang="fr-FR" sz="1600" dirty="0" err="1" smtClean="0">
                <a:latin typeface="Comic Sans MS" pitchFamily="66" charset="0"/>
              </a:rPr>
              <a:t>fMet</a:t>
            </a:r>
            <a:r>
              <a:rPr lang="fr-FR" sz="1600" dirty="0" smtClean="0">
                <a:latin typeface="Comic Sans MS" pitchFamily="66" charset="0"/>
              </a:rPr>
              <a:t>.</a:t>
            </a:r>
          </a:p>
          <a:p>
            <a:r>
              <a:rPr lang="fr-FR" sz="1600" dirty="0" smtClean="0">
                <a:latin typeface="Comic Sans MS" pitchFamily="66" charset="0"/>
              </a:rPr>
              <a:t>Quand l’</a:t>
            </a:r>
            <a:r>
              <a:rPr lang="fr-FR" sz="1600" dirty="0" err="1" smtClean="0">
                <a:latin typeface="Comic Sans MS" pitchFamily="66" charset="0"/>
              </a:rPr>
              <a:t>ARNt</a:t>
            </a:r>
            <a:r>
              <a:rPr lang="fr-FR" sz="1600" dirty="0" smtClean="0">
                <a:latin typeface="Comic Sans MS" pitchFamily="66" charset="0"/>
              </a:rPr>
              <a:t> </a:t>
            </a:r>
            <a:r>
              <a:rPr lang="fr-FR" sz="1600" dirty="0" err="1" smtClean="0">
                <a:latin typeface="Comic Sans MS" pitchFamily="66" charset="0"/>
              </a:rPr>
              <a:t>fMet</a:t>
            </a:r>
            <a:r>
              <a:rPr lang="fr-FR" sz="1600" dirty="0" smtClean="0">
                <a:latin typeface="Comic Sans MS" pitchFamily="66" charset="0"/>
              </a:rPr>
              <a:t> s’apparient au site P, il y a un changement de conformation de la petite sous-unité qui fait que la grande sous-unité peut se lier à elle pour former le ribosome 70S.</a:t>
            </a:r>
          </a:p>
        </p:txBody>
      </p:sp>
      <p:pic>
        <p:nvPicPr>
          <p:cNvPr id="5" name="Image 4" descr="tra_init_bact_1.PNG"/>
          <p:cNvPicPr>
            <a:picLocks noChangeAspect="1"/>
          </p:cNvPicPr>
          <p:nvPr/>
        </p:nvPicPr>
        <p:blipFill>
          <a:blip r:embed="rId2" cstate="print"/>
          <a:stretch>
            <a:fillRect/>
          </a:stretch>
        </p:blipFill>
        <p:spPr>
          <a:xfrm>
            <a:off x="1187624" y="3966407"/>
            <a:ext cx="3528392" cy="2711291"/>
          </a:xfrm>
          <a:prstGeom prst="rect">
            <a:avLst/>
          </a:prstGeom>
        </p:spPr>
      </p:pic>
      <p:sp>
        <p:nvSpPr>
          <p:cNvPr id="6" name="ZoneTexte 5"/>
          <p:cNvSpPr txBox="1"/>
          <p:nvPr/>
        </p:nvSpPr>
        <p:spPr>
          <a:xfrm>
            <a:off x="5508104" y="4365104"/>
            <a:ext cx="3357586" cy="461665"/>
          </a:xfrm>
          <a:prstGeom prst="rect">
            <a:avLst/>
          </a:prstGeom>
          <a:noFill/>
        </p:spPr>
        <p:txBody>
          <a:bodyPr wrap="square" rtlCol="0">
            <a:spAutoFit/>
          </a:bodyPr>
          <a:lstStyle/>
          <a:p>
            <a:r>
              <a:rPr lang="fr-FR" sz="1200" b="1" dirty="0" smtClean="0">
                <a:latin typeface="Comic Sans MS" pitchFamily="66" charset="0"/>
              </a:rPr>
              <a:t>Interaction RBS et </a:t>
            </a:r>
            <a:r>
              <a:rPr lang="fr-FR" sz="1200" b="1" dirty="0" err="1" smtClean="0">
                <a:latin typeface="Comic Sans MS" pitchFamily="66" charset="0"/>
              </a:rPr>
              <a:t>ARNr</a:t>
            </a:r>
            <a:r>
              <a:rPr lang="fr-FR" sz="1200" b="1" dirty="0" smtClean="0">
                <a:latin typeface="Comic Sans MS" pitchFamily="66" charset="0"/>
              </a:rPr>
              <a:t> 16S pour positionnement du codon AUG au site P</a:t>
            </a:r>
            <a:endParaRPr lang="fr-FR" sz="1200" b="1" dirty="0">
              <a:latin typeface="Comic Sans MS" pitchFamily="66" charset="0"/>
            </a:endParaRPr>
          </a:p>
        </p:txBody>
      </p:sp>
      <p:sp>
        <p:nvSpPr>
          <p:cNvPr id="7" name="ZoneTexte 6"/>
          <p:cNvSpPr txBox="1"/>
          <p:nvPr/>
        </p:nvSpPr>
        <p:spPr>
          <a:xfrm>
            <a:off x="5652120" y="5301208"/>
            <a:ext cx="2581156" cy="307777"/>
          </a:xfrm>
          <a:prstGeom prst="rect">
            <a:avLst/>
          </a:prstGeom>
          <a:noFill/>
        </p:spPr>
        <p:txBody>
          <a:bodyPr wrap="none" rtlCol="0">
            <a:spAutoFit/>
          </a:bodyPr>
          <a:lstStyle/>
          <a:p>
            <a:r>
              <a:rPr lang="fr-FR" sz="1400" dirty="0" smtClean="0">
                <a:latin typeface="Comic Sans MS" pitchFamily="66" charset="0"/>
              </a:rPr>
              <a:t>RBS = Ribosome </a:t>
            </a:r>
            <a:r>
              <a:rPr lang="fr-FR" sz="1400" dirty="0" err="1" smtClean="0">
                <a:latin typeface="Comic Sans MS" pitchFamily="66" charset="0"/>
              </a:rPr>
              <a:t>Binding</a:t>
            </a:r>
            <a:r>
              <a:rPr lang="fr-FR" sz="1400" dirty="0" smtClean="0">
                <a:latin typeface="Comic Sans MS" pitchFamily="66" charset="0"/>
              </a:rPr>
              <a:t> Site</a:t>
            </a:r>
            <a:endParaRPr lang="fr-FR" sz="1400"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844824"/>
            <a:ext cx="6984776" cy="4748762"/>
          </a:xfrm>
          <a:prstGeom prst="rect">
            <a:avLst/>
          </a:prstGeom>
        </p:spPr>
      </p:pic>
      <p:sp>
        <p:nvSpPr>
          <p:cNvPr id="3" name="Text Box 1027"/>
          <p:cNvSpPr txBox="1">
            <a:spLocks noChangeArrowheads="1"/>
          </p:cNvSpPr>
          <p:nvPr/>
        </p:nvSpPr>
        <p:spPr bwMode="auto">
          <a:xfrm>
            <a:off x="2714612" y="142852"/>
            <a:ext cx="2928958"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4" name="Rectangle 3"/>
          <p:cNvSpPr/>
          <p:nvPr/>
        </p:nvSpPr>
        <p:spPr>
          <a:xfrm>
            <a:off x="179512" y="908720"/>
            <a:ext cx="4572000" cy="830997"/>
          </a:xfrm>
          <a:prstGeom prst="rect">
            <a:avLst/>
          </a:prstGeom>
        </p:spPr>
        <p:txBody>
          <a:bodyPr>
            <a:spAutoFit/>
          </a:bodyPr>
          <a:lstStyle/>
          <a:p>
            <a:r>
              <a:rPr lang="fr-FR" sz="1600" u="sng" dirty="0" smtClean="0">
                <a:latin typeface="Comic Sans MS" pitchFamily="66" charset="0"/>
              </a:rPr>
              <a:t>L’</a:t>
            </a:r>
            <a:r>
              <a:rPr lang="fr-FR" sz="1600" u="sng" dirty="0" err="1" smtClean="0">
                <a:latin typeface="Comic Sans MS" pitchFamily="66" charset="0"/>
              </a:rPr>
              <a:t>elongation</a:t>
            </a:r>
            <a:r>
              <a:rPr lang="fr-FR" sz="1600" u="sng" dirty="0" smtClean="0">
                <a:latin typeface="Comic Sans MS" pitchFamily="66" charset="0"/>
              </a:rPr>
              <a:t> </a:t>
            </a:r>
            <a:r>
              <a:rPr lang="fr-FR" sz="1600" u="sng" dirty="0">
                <a:latin typeface="Comic Sans MS" pitchFamily="66" charset="0"/>
              </a:rPr>
              <a:t>:</a:t>
            </a:r>
            <a:r>
              <a:rPr lang="fr-FR" sz="1600" dirty="0">
                <a:latin typeface="Comic Sans MS" pitchFamily="66" charset="0"/>
              </a:rPr>
              <a:t> </a:t>
            </a:r>
          </a:p>
          <a:p>
            <a:endParaRPr lang="fr-FR" sz="1600" dirty="0">
              <a:latin typeface="Comic Sans MS" pitchFamily="66" charset="0"/>
            </a:endParaRPr>
          </a:p>
          <a:p>
            <a:endParaRPr lang="fr-FR" sz="1600" u="sng" dirty="0">
              <a:latin typeface="Comic Sans MS" pitchFamily="66" charset="0"/>
            </a:endParaRPr>
          </a:p>
        </p:txBody>
      </p:sp>
    </p:spTree>
    <p:extLst>
      <p:ext uri="{BB962C8B-B14F-4D97-AF65-F5344CB8AC3E}">
        <p14:creationId xmlns:p14="http://schemas.microsoft.com/office/powerpoint/2010/main" val="1026255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786050" y="142852"/>
            <a:ext cx="2928958"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traduction</a:t>
            </a:r>
            <a:endParaRPr lang="fr-FR" sz="2000" dirty="0">
              <a:solidFill>
                <a:srgbClr val="0000FF"/>
              </a:solidFill>
              <a:latin typeface="Comic Sans MS" pitchFamily="66" charset="0"/>
              <a:cs typeface="+mn-cs"/>
            </a:endParaRPr>
          </a:p>
        </p:txBody>
      </p:sp>
      <p:sp>
        <p:nvSpPr>
          <p:cNvPr id="3" name="ZoneTexte 2"/>
          <p:cNvSpPr txBox="1"/>
          <p:nvPr/>
        </p:nvSpPr>
        <p:spPr>
          <a:xfrm>
            <a:off x="500035" y="1142984"/>
            <a:ext cx="7572428" cy="1815882"/>
          </a:xfrm>
          <a:prstGeom prst="rect">
            <a:avLst/>
          </a:prstGeom>
          <a:noFill/>
        </p:spPr>
        <p:txBody>
          <a:bodyPr wrap="square" rtlCol="0">
            <a:spAutoFit/>
          </a:bodyPr>
          <a:lstStyle/>
          <a:p>
            <a:r>
              <a:rPr lang="fr-FR" sz="1600" u="sng" dirty="0" smtClean="0">
                <a:latin typeface="Comic Sans MS" pitchFamily="66" charset="0"/>
              </a:rPr>
              <a:t>La terminaison :</a:t>
            </a:r>
            <a:endParaRPr lang="fr-FR" sz="1600" dirty="0" smtClean="0">
              <a:latin typeface="Comic Sans MS" pitchFamily="66" charset="0"/>
            </a:endParaRPr>
          </a:p>
          <a:p>
            <a:endParaRPr lang="fr-FR" sz="1600" u="sng" dirty="0" smtClean="0">
              <a:latin typeface="Comic Sans MS" pitchFamily="66" charset="0"/>
            </a:endParaRPr>
          </a:p>
          <a:p>
            <a:r>
              <a:rPr lang="fr-FR" sz="1600" dirty="0" smtClean="0">
                <a:latin typeface="Comic Sans MS" pitchFamily="66" charset="0"/>
              </a:rPr>
              <a:t>La traduction s’arrête quand le ribosome rencontre un codon stop au site A. </a:t>
            </a:r>
          </a:p>
          <a:p>
            <a:endParaRPr lang="fr-FR" sz="1600" dirty="0">
              <a:latin typeface="Comic Sans MS" pitchFamily="66" charset="0"/>
            </a:endParaRPr>
          </a:p>
          <a:p>
            <a:r>
              <a:rPr lang="fr-FR" sz="1600" dirty="0" smtClean="0">
                <a:latin typeface="Comic Sans MS" pitchFamily="66" charset="0"/>
              </a:rPr>
              <a:t>Ce codon stop est reconnu par un des deux facteurs de terminaison de classe 1 chez les procaryotes. Ce facteur stimule l’hydrolyse du polypeptide et du </a:t>
            </a:r>
            <a:r>
              <a:rPr lang="fr-FR" sz="1600" dirty="0" err="1" smtClean="0">
                <a:latin typeface="Comic Sans MS" pitchFamily="66" charset="0"/>
              </a:rPr>
              <a:t>peptidyl</a:t>
            </a:r>
            <a:r>
              <a:rPr lang="fr-FR" sz="1600" dirty="0" smtClean="0">
                <a:latin typeface="Comic Sans MS" pitchFamily="66" charset="0"/>
              </a:rPr>
              <a:t>-</a:t>
            </a:r>
            <a:r>
              <a:rPr lang="fr-FR" sz="1600" dirty="0" err="1" smtClean="0">
                <a:latin typeface="Comic Sans MS" pitchFamily="66" charset="0"/>
              </a:rPr>
              <a:t>ARNt</a:t>
            </a:r>
            <a:r>
              <a:rPr lang="fr-FR" sz="1600" dirty="0" smtClean="0">
                <a:latin typeface="Comic Sans MS" pitchFamily="66" charset="0"/>
              </a:rPr>
              <a:t>, libérant ainsi le peptide complet.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2214546" y="142852"/>
            <a:ext cx="464347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rPr>
              <a:t>Structure d’un gène bactérien</a:t>
            </a:r>
            <a:endParaRPr lang="fr-FR" sz="2000" dirty="0">
              <a:solidFill>
                <a:srgbClr val="0000FF"/>
              </a:solidFill>
              <a:latin typeface="Comic Sans MS" pitchFamily="66" charset="0"/>
              <a:cs typeface="+mn-cs"/>
            </a:endParaRPr>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323528" y="980728"/>
            <a:ext cx="8402633" cy="2736304"/>
          </a:xfrm>
          <a:prstGeom prst="rect">
            <a:avLst/>
          </a:prstGeom>
          <a:noFill/>
        </p:spPr>
      </p:pic>
      <p:pic>
        <p:nvPicPr>
          <p:cNvPr id="9" name="Image 8" descr="Ex_operon.PNG"/>
          <p:cNvPicPr>
            <a:picLocks noChangeAspect="1"/>
          </p:cNvPicPr>
          <p:nvPr/>
        </p:nvPicPr>
        <p:blipFill>
          <a:blip r:embed="rId3" cstate="print"/>
          <a:stretch>
            <a:fillRect/>
          </a:stretch>
        </p:blipFill>
        <p:spPr>
          <a:xfrm>
            <a:off x="611560" y="5301208"/>
            <a:ext cx="7704856" cy="1107649"/>
          </a:xfrm>
          <a:prstGeom prst="rect">
            <a:avLst/>
          </a:prstGeom>
        </p:spPr>
      </p:pic>
      <p:sp>
        <p:nvSpPr>
          <p:cNvPr id="10" name="ZoneTexte 9"/>
          <p:cNvSpPr txBox="1"/>
          <p:nvPr/>
        </p:nvSpPr>
        <p:spPr>
          <a:xfrm>
            <a:off x="251520" y="4149080"/>
            <a:ext cx="8640960" cy="584775"/>
          </a:xfrm>
          <a:prstGeom prst="rect">
            <a:avLst/>
          </a:prstGeom>
          <a:noFill/>
        </p:spPr>
        <p:txBody>
          <a:bodyPr wrap="square" rtlCol="0">
            <a:spAutoFit/>
          </a:bodyPr>
          <a:lstStyle/>
          <a:p>
            <a:r>
              <a:rPr lang="fr-FR" sz="1600" dirty="0" smtClean="0">
                <a:latin typeface="Comic Sans MS" pitchFamily="66" charset="0"/>
              </a:rPr>
              <a:t>Les gènes peuvent être </a:t>
            </a:r>
            <a:r>
              <a:rPr lang="fr-FR" sz="1600" dirty="0" err="1" smtClean="0">
                <a:latin typeface="Comic Sans MS" pitchFamily="66" charset="0"/>
              </a:rPr>
              <a:t>co</a:t>
            </a:r>
            <a:r>
              <a:rPr lang="fr-FR" sz="1600" dirty="0" smtClean="0">
                <a:latin typeface="Comic Sans MS" pitchFamily="66" charset="0"/>
              </a:rPr>
              <a:t>-transcrits. Ils sont organisés en unité de transcription, appelée opéron  entre un promoteur et un terminateur de transcription.</a:t>
            </a:r>
            <a:endParaRPr lang="fr-FR" sz="1600"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214546" y="142852"/>
            <a:ext cx="4643470"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rPr>
              <a:t>Structure d’un gène eucaryote</a:t>
            </a:r>
            <a:endParaRPr lang="fr-FR" sz="2000" dirty="0">
              <a:solidFill>
                <a:srgbClr val="0000FF"/>
              </a:solidFill>
              <a:latin typeface="Comic Sans MS" pitchFamily="66" charset="0"/>
              <a:cs typeface="+mn-cs"/>
            </a:endParaRPr>
          </a:p>
        </p:txBody>
      </p:sp>
      <p:pic>
        <p:nvPicPr>
          <p:cNvPr id="4" name="Image 3" descr="gene_euc_strut3.jpg"/>
          <p:cNvPicPr>
            <a:picLocks noChangeAspect="1"/>
          </p:cNvPicPr>
          <p:nvPr/>
        </p:nvPicPr>
        <p:blipFill>
          <a:blip r:embed="rId2" cstate="print"/>
          <a:stretch>
            <a:fillRect/>
          </a:stretch>
        </p:blipFill>
        <p:spPr>
          <a:xfrm>
            <a:off x="146304" y="1124744"/>
            <a:ext cx="8851392" cy="412699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ZoneTexte 2"/>
          <p:cNvSpPr txBox="1"/>
          <p:nvPr/>
        </p:nvSpPr>
        <p:spPr>
          <a:xfrm>
            <a:off x="155642" y="1155516"/>
            <a:ext cx="8988358" cy="4278094"/>
          </a:xfrm>
          <a:prstGeom prst="rect">
            <a:avLst/>
          </a:prstGeom>
          <a:noFill/>
        </p:spPr>
        <p:txBody>
          <a:bodyPr wrap="square" rtlCol="0">
            <a:spAutoFit/>
          </a:bodyPr>
          <a:lstStyle/>
          <a:p>
            <a:r>
              <a:rPr lang="fr-FR" sz="1600" u="sng" dirty="0" smtClean="0">
                <a:latin typeface="Comic Sans MS" pitchFamily="66" charset="0"/>
              </a:rPr>
              <a:t>Différence entre procaryotes et eucaryotes :</a:t>
            </a:r>
          </a:p>
          <a:p>
            <a:endParaRPr lang="fr-FR" sz="1600" u="sng" dirty="0" smtClean="0">
              <a:latin typeface="Comic Sans MS" pitchFamily="66" charset="0"/>
            </a:endParaRPr>
          </a:p>
          <a:p>
            <a:pPr lvl="1">
              <a:buFont typeface="Arial" pitchFamily="34" charset="0"/>
              <a:buChar char="•"/>
            </a:pPr>
            <a:r>
              <a:rPr lang="fr-FR" sz="1600" dirty="0" smtClean="0">
                <a:latin typeface="Comic Sans MS" pitchFamily="66" charset="0"/>
              </a:rPr>
              <a:t> </a:t>
            </a:r>
            <a:r>
              <a:rPr lang="fr-FR" sz="1600" u="sng" dirty="0" smtClean="0">
                <a:latin typeface="Comic Sans MS" pitchFamily="66" charset="0"/>
              </a:rPr>
              <a:t>localisation</a:t>
            </a:r>
            <a:r>
              <a:rPr lang="fr-FR" sz="1600" dirty="0" smtClean="0">
                <a:latin typeface="Comic Sans MS" pitchFamily="66" charset="0"/>
              </a:rPr>
              <a:t> : la transcription a lieu dans le cytoplasme chez les bactéries car pas de compartiment. Comme l’étape suivante de traduction a lieu au même endroit, elle peut commencer avant que la transcription soit terminée. Chez les eucaryotes, la transcription se déroule dans le noyau ainsi que sa maturation. L’</a:t>
            </a:r>
            <a:r>
              <a:rPr lang="fr-FR" sz="1600" dirty="0" err="1" smtClean="0">
                <a:latin typeface="Comic Sans MS" pitchFamily="66" charset="0"/>
              </a:rPr>
              <a:t>ARNm</a:t>
            </a:r>
            <a:r>
              <a:rPr lang="fr-FR" sz="1600" dirty="0" smtClean="0">
                <a:latin typeface="Comic Sans MS" pitchFamily="66" charset="0"/>
              </a:rPr>
              <a:t> mature est ensuite exporté dans le cytoplasme où il est traduit.</a:t>
            </a:r>
          </a:p>
          <a:p>
            <a:pPr lvl="1">
              <a:buFont typeface="Arial" pitchFamily="34" charset="0"/>
              <a:buChar char="•"/>
            </a:pPr>
            <a:endParaRPr lang="fr-FR" sz="1600" dirty="0" smtClean="0">
              <a:latin typeface="Comic Sans MS" pitchFamily="66" charset="0"/>
            </a:endParaRPr>
          </a:p>
          <a:p>
            <a:pPr lvl="1">
              <a:buFont typeface="Arial" pitchFamily="34" charset="0"/>
              <a:buChar char="•"/>
            </a:pPr>
            <a:endParaRPr lang="fr-FR" sz="1600" dirty="0">
              <a:latin typeface="Comic Sans MS" pitchFamily="66" charset="0"/>
            </a:endParaRPr>
          </a:p>
          <a:p>
            <a:pPr lvl="1">
              <a:buFont typeface="Arial" pitchFamily="34" charset="0"/>
              <a:buChar char="•"/>
            </a:pPr>
            <a:endParaRPr lang="fr-FR" sz="1600" dirty="0" smtClean="0">
              <a:latin typeface="Comic Sans MS" pitchFamily="66" charset="0"/>
            </a:endParaRPr>
          </a:p>
          <a:p>
            <a:pPr lvl="1">
              <a:buFont typeface="Arial" pitchFamily="34" charset="0"/>
              <a:buChar char="•"/>
            </a:pPr>
            <a:r>
              <a:rPr lang="fr-FR" sz="1600" dirty="0" smtClean="0">
                <a:latin typeface="Comic Sans MS" pitchFamily="66" charset="0"/>
              </a:rPr>
              <a:t> Dans la majorité des génomes procaryotes, les gènes sont organisés en opérons. L’opéron comprend : i) une région régulatrice (opérateur), région ADN sur laquelle se fixe un activateur ou un répresseur, ii) un promoteur commun et iii) un ou plusieurs gènes. Ces gènes sont donc contrôlés de façon coordonnées et ils sont </a:t>
            </a:r>
            <a:r>
              <a:rPr lang="fr-FR" sz="1600" dirty="0" err="1" smtClean="0">
                <a:latin typeface="Comic Sans MS" pitchFamily="66" charset="0"/>
              </a:rPr>
              <a:t>co</a:t>
            </a:r>
            <a:r>
              <a:rPr lang="fr-FR" sz="1600" dirty="0" smtClean="0">
                <a:latin typeface="Comic Sans MS" pitchFamily="66" charset="0"/>
              </a:rPr>
              <a:t>-transcrits formant un seul </a:t>
            </a:r>
            <a:r>
              <a:rPr lang="fr-FR" sz="1600" dirty="0" err="1" smtClean="0">
                <a:latin typeface="Comic Sans MS" pitchFamily="66" charset="0"/>
              </a:rPr>
              <a:t>ARNm</a:t>
            </a:r>
            <a:r>
              <a:rPr lang="fr-FR" sz="1600" dirty="0" smtClean="0">
                <a:latin typeface="Comic Sans MS" pitchFamily="66" charset="0"/>
              </a:rPr>
              <a:t> dit polycistronique. </a:t>
            </a:r>
          </a:p>
          <a:p>
            <a:pPr lvl="1"/>
            <a:r>
              <a:rPr lang="fr-FR" sz="1600" dirty="0" smtClean="0">
                <a:latin typeface="Comic Sans MS" pitchFamily="66" charset="0"/>
              </a:rPr>
              <a:t>Chez les eucaryotes, les gènes sont transcrits de façon individuelle donnant un </a:t>
            </a:r>
            <a:r>
              <a:rPr lang="fr-FR" sz="1600" dirty="0" err="1" smtClean="0">
                <a:latin typeface="Comic Sans MS" pitchFamily="66" charset="0"/>
              </a:rPr>
              <a:t>ARNm</a:t>
            </a:r>
            <a:r>
              <a:rPr lang="fr-FR" sz="1600" dirty="0" smtClean="0">
                <a:latin typeface="Comic Sans MS" pitchFamily="66" charset="0"/>
              </a:rPr>
              <a:t> appelé monocistronique.</a:t>
            </a:r>
            <a:endParaRPr lang="fr-FR" sz="1600" dirty="0">
              <a:latin typeface="Comic Sans MS" pitchFamily="66" charset="0"/>
            </a:endParaRPr>
          </a:p>
        </p:txBody>
      </p:sp>
    </p:spTree>
    <p:extLst>
      <p:ext uri="{BB962C8B-B14F-4D97-AF65-F5344CB8AC3E}">
        <p14:creationId xmlns:p14="http://schemas.microsoft.com/office/powerpoint/2010/main" val="3178768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71736" y="21431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Rectangle 2"/>
          <p:cNvSpPr/>
          <p:nvPr/>
        </p:nvSpPr>
        <p:spPr>
          <a:xfrm>
            <a:off x="142844" y="785794"/>
            <a:ext cx="8143932" cy="5755422"/>
          </a:xfrm>
          <a:prstGeom prst="rect">
            <a:avLst/>
          </a:prstGeom>
        </p:spPr>
        <p:txBody>
          <a:bodyPr wrap="square">
            <a:spAutoFit/>
          </a:bodyPr>
          <a:lstStyle/>
          <a:p>
            <a:pPr lvl="0"/>
            <a:r>
              <a:rPr lang="fr-FR" sz="1600" u="sng" dirty="0" smtClean="0">
                <a:solidFill>
                  <a:srgbClr val="000000"/>
                </a:solidFill>
                <a:latin typeface="Comic Sans MS" pitchFamily="66" charset="0"/>
              </a:rPr>
              <a:t>Transcription des gènes codant pour des protéines</a:t>
            </a:r>
          </a:p>
          <a:p>
            <a:pPr lvl="0"/>
            <a:endParaRPr lang="fr-FR" sz="1600" u="sng" dirty="0" smtClean="0">
              <a:solidFill>
                <a:srgbClr val="000000"/>
              </a:solidFill>
              <a:latin typeface="Comic Sans MS" pitchFamily="66" charset="0"/>
            </a:endParaRPr>
          </a:p>
          <a:p>
            <a:pPr lvl="0"/>
            <a:r>
              <a:rPr lang="fr-FR" sz="1600" u="sng" dirty="0" smtClean="0">
                <a:solidFill>
                  <a:srgbClr val="000000"/>
                </a:solidFill>
                <a:latin typeface="Comic Sans MS" pitchFamily="66" charset="0"/>
              </a:rPr>
              <a:t>Chez les eucaryotes réalisée par l’ARN polymérase II :</a:t>
            </a:r>
          </a:p>
          <a:p>
            <a:endParaRPr lang="fr-FR" sz="1600" u="sng" dirty="0" smtClean="0">
              <a:latin typeface="Comic Sans MS" pitchFamily="66" charset="0"/>
            </a:endParaRPr>
          </a:p>
          <a:p>
            <a:r>
              <a:rPr lang="fr-FR" sz="1600" u="sng" dirty="0" smtClean="0">
                <a:latin typeface="Comic Sans MS" pitchFamily="66" charset="0"/>
              </a:rPr>
              <a:t>L’initiation :</a:t>
            </a:r>
          </a:p>
          <a:p>
            <a:endParaRPr lang="fr-FR" sz="1600" u="sng" dirty="0" smtClean="0">
              <a:latin typeface="Comic Sans MS" pitchFamily="66" charset="0"/>
            </a:endParaRPr>
          </a:p>
          <a:p>
            <a:r>
              <a:rPr lang="fr-FR" sz="1600" dirty="0" smtClean="0">
                <a:latin typeface="Comic Sans MS" pitchFamily="66" charset="0"/>
              </a:rPr>
              <a:t>Elle nécessite un plus grand nombre de facteurs que dans le cas des procaryotes où il n’y en a qu’un seul. Ces facteurs sont appelés </a:t>
            </a:r>
            <a:r>
              <a:rPr lang="fr-FR" sz="1600" b="1" dirty="0" smtClean="0">
                <a:latin typeface="Comic Sans MS" pitchFamily="66" charset="0"/>
              </a:rPr>
              <a:t>facteurs généraux de transcription</a:t>
            </a:r>
            <a:r>
              <a:rPr lang="fr-FR" sz="1600" dirty="0" smtClean="0">
                <a:latin typeface="Comic Sans MS" pitchFamily="66" charset="0"/>
              </a:rPr>
              <a:t>.</a:t>
            </a:r>
          </a:p>
          <a:p>
            <a:r>
              <a:rPr lang="fr-FR" sz="1600" dirty="0" smtClean="0">
                <a:latin typeface="Comic Sans MS" pitchFamily="66" charset="0"/>
              </a:rPr>
              <a:t>Cependant, l’ADN étant empaqueté sous forme de chromatine, des facteurs supplémentaires sont requis pour que les facteurs généraux puissent avoir accès au promoteur. Des protéine régulatrices de la transcription, appelées activateurs, aident au recrutement de l’ARN polymérase au promoteur. Le recrutement est réalisé grâce à des interactions entre ces activateurs, des facteurs modifiant la chromatine et des parties de la machinerie de transcription. </a:t>
            </a:r>
          </a:p>
          <a:p>
            <a:r>
              <a:rPr lang="fr-FR" sz="1600" dirty="0" smtClean="0">
                <a:latin typeface="Comic Sans MS" pitchFamily="66" charset="0"/>
              </a:rPr>
              <a:t>Une de ces interactions implique le </a:t>
            </a:r>
            <a:r>
              <a:rPr lang="fr-FR" sz="1600" b="1" dirty="0" smtClean="0">
                <a:latin typeface="Comic Sans MS" pitchFamily="66" charset="0"/>
              </a:rPr>
              <a:t>Médiateur.</a:t>
            </a:r>
            <a:r>
              <a:rPr lang="fr-FR" sz="1600" dirty="0" smtClean="0">
                <a:latin typeface="Comic Sans MS" pitchFamily="66" charset="0"/>
              </a:rPr>
              <a:t> </a:t>
            </a:r>
          </a:p>
          <a:p>
            <a:r>
              <a:rPr lang="fr-FR" sz="1600" dirty="0" smtClean="0">
                <a:latin typeface="Comic Sans MS" pitchFamily="66" charset="0"/>
              </a:rPr>
              <a:t>C’est un complexe formé de nombreuses protéines </a:t>
            </a:r>
          </a:p>
          <a:p>
            <a:r>
              <a:rPr lang="fr-FR" sz="1600" dirty="0" smtClean="0">
                <a:latin typeface="Comic Sans MS" pitchFamily="66" charset="0"/>
              </a:rPr>
              <a:t>(plus de 20). Il est associé par une de ces faces</a:t>
            </a:r>
          </a:p>
          <a:p>
            <a:r>
              <a:rPr lang="fr-FR" sz="1600" dirty="0" smtClean="0">
                <a:latin typeface="Comic Sans MS" pitchFamily="66" charset="0"/>
              </a:rPr>
              <a:t>avec la queue CTD de la grande sous-unité de </a:t>
            </a:r>
          </a:p>
          <a:p>
            <a:r>
              <a:rPr lang="fr-FR" sz="1600" dirty="0" smtClean="0">
                <a:latin typeface="Comic Sans MS" pitchFamily="66" charset="0"/>
              </a:rPr>
              <a:t>l’ARN polymérase (absente chez les procaryotes) et </a:t>
            </a:r>
          </a:p>
          <a:p>
            <a:r>
              <a:rPr lang="fr-FR" sz="1600" dirty="0" smtClean="0">
                <a:latin typeface="Comic Sans MS" pitchFamily="66" charset="0"/>
              </a:rPr>
              <a:t>ces autres faces sont impliquées dans des interactions </a:t>
            </a:r>
          </a:p>
          <a:p>
            <a:r>
              <a:rPr lang="fr-FR" sz="1600" dirty="0" smtClean="0">
                <a:latin typeface="Comic Sans MS" pitchFamily="66" charset="0"/>
              </a:rPr>
              <a:t>avec les activateurs.</a:t>
            </a:r>
            <a:endParaRPr lang="fr-FR" sz="1600" b="1" dirty="0" smtClean="0">
              <a:latin typeface="Comic Sans MS" pitchFamily="66" charset="0"/>
            </a:endParaRPr>
          </a:p>
          <a:p>
            <a:pPr lvl="0"/>
            <a:endParaRPr lang="fr-FR" sz="1600" u="sng" dirty="0" smtClean="0">
              <a:solidFill>
                <a:srgbClr val="000000"/>
              </a:solidFill>
              <a:latin typeface="Comic Sans MS" pitchFamily="66" charset="0"/>
            </a:endParaRPr>
          </a:p>
          <a:p>
            <a:pPr lvl="0"/>
            <a:endParaRPr lang="fr-FR" sz="1600" u="sng" dirty="0" smtClean="0">
              <a:solidFill>
                <a:srgbClr val="000000"/>
              </a:solidFill>
              <a:latin typeface="Comic Sans MS" pitchFamily="66" charset="0"/>
            </a:endParaRPr>
          </a:p>
        </p:txBody>
      </p:sp>
      <p:pic>
        <p:nvPicPr>
          <p:cNvPr id="4" name="Image 3" descr="Initiation_tran_euc.PNG"/>
          <p:cNvPicPr>
            <a:picLocks noChangeAspect="1"/>
          </p:cNvPicPr>
          <p:nvPr/>
        </p:nvPicPr>
        <p:blipFill>
          <a:blip r:embed="rId2" cstate="print"/>
          <a:stretch>
            <a:fillRect/>
          </a:stretch>
        </p:blipFill>
        <p:spPr>
          <a:xfrm>
            <a:off x="5572131" y="4357694"/>
            <a:ext cx="3321192" cy="228601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1928794"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Rectangle 2"/>
          <p:cNvSpPr/>
          <p:nvPr/>
        </p:nvSpPr>
        <p:spPr>
          <a:xfrm>
            <a:off x="285720" y="1214422"/>
            <a:ext cx="7715304" cy="3539430"/>
          </a:xfrm>
          <a:prstGeom prst="rect">
            <a:avLst/>
          </a:prstGeom>
        </p:spPr>
        <p:txBody>
          <a:bodyPr wrap="square">
            <a:spAutoFit/>
          </a:bodyPr>
          <a:lstStyle/>
          <a:p>
            <a:pPr lvl="0"/>
            <a:r>
              <a:rPr lang="fr-FR" sz="1600" u="sng" dirty="0" smtClean="0">
                <a:solidFill>
                  <a:srgbClr val="000000"/>
                </a:solidFill>
                <a:latin typeface="Comic Sans MS" pitchFamily="66" charset="0"/>
              </a:rPr>
              <a:t>Transcription des gènes codant pour des protéines</a:t>
            </a:r>
          </a:p>
          <a:p>
            <a:pPr lvl="0"/>
            <a:endParaRPr lang="fr-FR" sz="1600" u="sng" dirty="0" smtClean="0">
              <a:solidFill>
                <a:srgbClr val="000000"/>
              </a:solidFill>
              <a:latin typeface="Comic Sans MS" pitchFamily="66" charset="0"/>
            </a:endParaRPr>
          </a:p>
          <a:p>
            <a:pPr lvl="0"/>
            <a:r>
              <a:rPr lang="fr-FR" sz="1600" u="sng" dirty="0" smtClean="0">
                <a:solidFill>
                  <a:srgbClr val="000000"/>
                </a:solidFill>
                <a:latin typeface="Comic Sans MS" pitchFamily="66" charset="0"/>
              </a:rPr>
              <a:t>Chez les eucaryotes réalisée par l’ARN polymérase II :</a:t>
            </a:r>
          </a:p>
          <a:p>
            <a:pPr lvl="0"/>
            <a:endParaRPr lang="fr-FR" sz="1600" u="sng" dirty="0" smtClean="0">
              <a:solidFill>
                <a:srgbClr val="000000"/>
              </a:solidFill>
              <a:latin typeface="Comic Sans MS" pitchFamily="66" charset="0"/>
            </a:endParaRPr>
          </a:p>
          <a:p>
            <a:pPr lvl="0"/>
            <a:r>
              <a:rPr lang="fr-FR" sz="1600" u="sng" dirty="0" smtClean="0">
                <a:solidFill>
                  <a:srgbClr val="000000"/>
                </a:solidFill>
                <a:latin typeface="Comic Sans MS" pitchFamily="66" charset="0"/>
              </a:rPr>
              <a:t>Terminaison:</a:t>
            </a:r>
          </a:p>
          <a:p>
            <a:pPr lvl="0"/>
            <a:endParaRPr lang="fr-FR" sz="1600" u="sng" dirty="0" smtClean="0">
              <a:solidFill>
                <a:srgbClr val="000000"/>
              </a:solidFill>
              <a:latin typeface="Comic Sans MS" pitchFamily="66" charset="0"/>
            </a:endParaRPr>
          </a:p>
          <a:p>
            <a:pPr lvl="0"/>
            <a:r>
              <a:rPr lang="fr-FR" sz="1600" dirty="0" smtClean="0">
                <a:solidFill>
                  <a:srgbClr val="000000"/>
                </a:solidFill>
                <a:latin typeface="Comic Sans MS" pitchFamily="66" charset="0"/>
              </a:rPr>
              <a:t>Liée à l’étape de </a:t>
            </a:r>
            <a:r>
              <a:rPr lang="fr-FR" sz="1600" dirty="0" err="1" smtClean="0">
                <a:solidFill>
                  <a:srgbClr val="000000"/>
                </a:solidFill>
                <a:latin typeface="Comic Sans MS" pitchFamily="66" charset="0"/>
              </a:rPr>
              <a:t>polyadénylation</a:t>
            </a:r>
            <a:r>
              <a:rPr lang="fr-FR" sz="1600" dirty="0" smtClean="0">
                <a:solidFill>
                  <a:srgbClr val="000000"/>
                </a:solidFill>
                <a:latin typeface="Comic Sans MS" pitchFamily="66" charset="0"/>
              </a:rPr>
              <a:t>. Quand la polymérase </a:t>
            </a:r>
            <a:r>
              <a:rPr lang="fr-FR" sz="1600" dirty="0" err="1" smtClean="0">
                <a:solidFill>
                  <a:srgbClr val="000000"/>
                </a:solidFill>
                <a:latin typeface="Comic Sans MS" pitchFamily="66" charset="0"/>
              </a:rPr>
              <a:t>atteind</a:t>
            </a:r>
            <a:r>
              <a:rPr lang="fr-FR" sz="1600" dirty="0" smtClean="0">
                <a:solidFill>
                  <a:srgbClr val="000000"/>
                </a:solidFill>
                <a:latin typeface="Comic Sans MS" pitchFamily="66" charset="0"/>
              </a:rPr>
              <a:t> la fin d’un gène, elle rencontre des séquences spécifiques qui, une fois traduites en ARN, sont reconnues par les facteurs de </a:t>
            </a:r>
            <a:r>
              <a:rPr lang="fr-FR" sz="1600" dirty="0" err="1" smtClean="0">
                <a:solidFill>
                  <a:srgbClr val="000000"/>
                </a:solidFill>
                <a:latin typeface="Comic Sans MS" pitchFamily="66" charset="0"/>
              </a:rPr>
              <a:t>polyadénylation</a:t>
            </a:r>
            <a:r>
              <a:rPr lang="fr-FR" sz="1600" dirty="0" smtClean="0">
                <a:solidFill>
                  <a:srgbClr val="000000"/>
                </a:solidFill>
                <a:latin typeface="Comic Sans MS" pitchFamily="66" charset="0"/>
              </a:rPr>
              <a:t>. Ceci engendre les 4 évènements suivants :</a:t>
            </a:r>
          </a:p>
          <a:p>
            <a:pPr lvl="2">
              <a:buFont typeface="Arial" pitchFamily="34" charset="0"/>
              <a:buChar char="•"/>
            </a:pPr>
            <a:r>
              <a:rPr lang="fr-FR" sz="1600" dirty="0" smtClean="0">
                <a:solidFill>
                  <a:srgbClr val="000000"/>
                </a:solidFill>
                <a:latin typeface="Comic Sans MS" pitchFamily="66" charset="0"/>
              </a:rPr>
              <a:t> le clivage de l’</a:t>
            </a:r>
            <a:r>
              <a:rPr lang="fr-FR" sz="1600" dirty="0" err="1" smtClean="0">
                <a:solidFill>
                  <a:srgbClr val="000000"/>
                </a:solidFill>
                <a:latin typeface="Comic Sans MS" pitchFamily="66" charset="0"/>
              </a:rPr>
              <a:t>ARNm</a:t>
            </a:r>
            <a:endParaRPr lang="fr-FR" sz="1600" dirty="0" smtClean="0">
              <a:solidFill>
                <a:srgbClr val="000000"/>
              </a:solidFill>
              <a:latin typeface="Comic Sans MS" pitchFamily="66" charset="0"/>
            </a:endParaRPr>
          </a:p>
          <a:p>
            <a:pPr lvl="2">
              <a:buFont typeface="Arial" pitchFamily="34" charset="0"/>
              <a:buChar char="•"/>
            </a:pPr>
            <a:r>
              <a:rPr lang="fr-FR" sz="1600" dirty="0" smtClean="0">
                <a:solidFill>
                  <a:srgbClr val="000000"/>
                </a:solidFill>
                <a:latin typeface="Comic Sans MS" pitchFamily="66" charset="0"/>
              </a:rPr>
              <a:t> l’ajout d’un grand nombre de résidus adénine à l’extrémité 3’</a:t>
            </a:r>
          </a:p>
          <a:p>
            <a:pPr lvl="2">
              <a:buFont typeface="Arial" pitchFamily="34" charset="0"/>
              <a:buChar char="•"/>
            </a:pPr>
            <a:r>
              <a:rPr lang="fr-FR" sz="1600" dirty="0" smtClean="0">
                <a:solidFill>
                  <a:srgbClr val="000000"/>
                </a:solidFill>
                <a:latin typeface="Comic Sans MS" pitchFamily="66" charset="0"/>
              </a:rPr>
              <a:t> la dégradation de l’ARN encore associé à la polymérase</a:t>
            </a:r>
          </a:p>
          <a:p>
            <a:pPr lvl="2">
              <a:buFont typeface="Arial" pitchFamily="34" charset="0"/>
              <a:buChar char="•"/>
            </a:pPr>
            <a:r>
              <a:rPr lang="fr-FR" sz="1600" dirty="0" smtClean="0">
                <a:solidFill>
                  <a:srgbClr val="000000"/>
                </a:solidFill>
                <a:latin typeface="Comic Sans MS" pitchFamily="66" charset="0"/>
              </a:rPr>
              <a:t> la terminaison de la transcription.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 cellule procaryote</a:t>
            </a:r>
          </a:p>
        </p:txBody>
      </p:sp>
      <p:sp>
        <p:nvSpPr>
          <p:cNvPr id="4" name="ZoneTexte 3"/>
          <p:cNvSpPr txBox="1">
            <a:spLocks noChangeArrowheads="1"/>
          </p:cNvSpPr>
          <p:nvPr/>
        </p:nvSpPr>
        <p:spPr bwMode="auto">
          <a:xfrm>
            <a:off x="5357813" y="1428750"/>
            <a:ext cx="3286125" cy="584200"/>
          </a:xfrm>
          <a:prstGeom prst="rect">
            <a:avLst/>
          </a:prstGeom>
          <a:noFill/>
          <a:ln w="9525">
            <a:noFill/>
            <a:miter lim="800000"/>
            <a:headEnd/>
            <a:tailEnd/>
          </a:ln>
        </p:spPr>
        <p:txBody>
          <a:bodyPr>
            <a:spAutoFit/>
          </a:bodyPr>
          <a:lstStyle/>
          <a:p>
            <a:r>
              <a:rPr lang="fr-FR" sz="1600">
                <a:latin typeface="Comic Sans MS" pitchFamily="66" charset="0"/>
              </a:rPr>
              <a:t>Mésosome : invagination de la membrane plasmique.</a:t>
            </a:r>
          </a:p>
        </p:txBody>
      </p:sp>
      <p:pic>
        <p:nvPicPr>
          <p:cNvPr id="4100" name="Image 4" descr="cel_proc.gif"/>
          <p:cNvPicPr>
            <a:picLocks noChangeAspect="1"/>
          </p:cNvPicPr>
          <p:nvPr/>
        </p:nvPicPr>
        <p:blipFill>
          <a:blip r:embed="rId2"/>
          <a:srcRect/>
          <a:stretch>
            <a:fillRect/>
          </a:stretch>
        </p:blipFill>
        <p:spPr bwMode="auto">
          <a:xfrm>
            <a:off x="428625" y="1071563"/>
            <a:ext cx="4222750" cy="4071937"/>
          </a:xfrm>
          <a:prstGeom prst="rect">
            <a:avLst/>
          </a:prstGeom>
          <a:noFill/>
          <a:ln w="9525">
            <a:noFill/>
            <a:miter lim="800000"/>
            <a:headEnd/>
            <a:tailEnd/>
          </a:ln>
        </p:spPr>
      </p:pic>
      <p:cxnSp>
        <p:nvCxnSpPr>
          <p:cNvPr id="4101" name="Connecteur droit avec flèche 7"/>
          <p:cNvCxnSpPr>
            <a:cxnSpLocks noChangeShapeType="1"/>
          </p:cNvCxnSpPr>
          <p:nvPr/>
        </p:nvCxnSpPr>
        <p:spPr bwMode="auto">
          <a:xfrm rot="10800000" flipV="1">
            <a:off x="1022350" y="3189288"/>
            <a:ext cx="555625" cy="500062"/>
          </a:xfrm>
          <a:prstGeom prst="straightConnector1">
            <a:avLst/>
          </a:prstGeom>
          <a:noFill/>
          <a:ln w="9525" algn="ctr">
            <a:solidFill>
              <a:schemeClr val="tx1"/>
            </a:solidFill>
            <a:round/>
            <a:headEnd/>
            <a:tailEnd type="arrow" w="med" len="med"/>
          </a:ln>
        </p:spPr>
      </p:cxnSp>
      <p:sp>
        <p:nvSpPr>
          <p:cNvPr id="4102" name="ZoneTexte 8"/>
          <p:cNvSpPr txBox="1">
            <a:spLocks noChangeArrowheads="1"/>
          </p:cNvSpPr>
          <p:nvPr/>
        </p:nvSpPr>
        <p:spPr bwMode="auto">
          <a:xfrm>
            <a:off x="571500" y="3687763"/>
            <a:ext cx="889000" cy="276225"/>
          </a:xfrm>
          <a:prstGeom prst="rect">
            <a:avLst/>
          </a:prstGeom>
          <a:noFill/>
          <a:ln w="9525">
            <a:noFill/>
            <a:miter lim="800000"/>
            <a:headEnd/>
            <a:tailEnd/>
          </a:ln>
        </p:spPr>
        <p:txBody>
          <a:bodyPr wrap="none">
            <a:spAutoFit/>
          </a:bodyPr>
          <a:lstStyle/>
          <a:p>
            <a:r>
              <a:rPr lang="fr-FR" sz="1200">
                <a:latin typeface="Times New Roman" charset="0"/>
              </a:rPr>
              <a:t>cytoplasme</a:t>
            </a:r>
          </a:p>
        </p:txBody>
      </p:sp>
      <p:sp>
        <p:nvSpPr>
          <p:cNvPr id="16" name="ZoneTexte 15"/>
          <p:cNvSpPr txBox="1">
            <a:spLocks noChangeArrowheads="1"/>
          </p:cNvSpPr>
          <p:nvPr/>
        </p:nvSpPr>
        <p:spPr bwMode="auto">
          <a:xfrm>
            <a:off x="5254625" y="2357438"/>
            <a:ext cx="3889375" cy="2308225"/>
          </a:xfrm>
          <a:prstGeom prst="rect">
            <a:avLst/>
          </a:prstGeom>
          <a:noFill/>
          <a:ln w="9525">
            <a:noFill/>
            <a:miter lim="800000"/>
            <a:headEnd/>
            <a:tailEnd/>
          </a:ln>
        </p:spPr>
        <p:txBody>
          <a:bodyPr>
            <a:spAutoFit/>
          </a:bodyPr>
          <a:lstStyle/>
          <a:p>
            <a:r>
              <a:rPr lang="fr-FR" sz="1600">
                <a:latin typeface="Comic Sans MS" pitchFamily="66" charset="0"/>
              </a:rPr>
              <a:t>La nature de la paroi cellulaire permet de diviser les bactéries en deux groupes (mise en évidence par la coloration gram) :</a:t>
            </a:r>
          </a:p>
          <a:p>
            <a:endParaRPr lang="fr-FR" sz="1600">
              <a:latin typeface="Comic Sans MS" pitchFamily="66" charset="0"/>
            </a:endParaRPr>
          </a:p>
          <a:p>
            <a:r>
              <a:rPr lang="fr-FR" sz="1600">
                <a:latin typeface="Comic Sans MS" pitchFamily="66" charset="0"/>
              </a:rPr>
              <a:t>Bactérie à Gram positif (Gram</a:t>
            </a:r>
            <a:r>
              <a:rPr lang="fr-FR" sz="1600" baseline="30000">
                <a:latin typeface="Comic Sans MS" pitchFamily="66" charset="0"/>
              </a:rPr>
              <a:t>+</a:t>
            </a:r>
            <a:r>
              <a:rPr lang="fr-FR" sz="1600">
                <a:latin typeface="Comic Sans MS" pitchFamily="66" charset="0"/>
              </a:rPr>
              <a:t>)</a:t>
            </a:r>
          </a:p>
          <a:p>
            <a:r>
              <a:rPr lang="fr-FR" sz="1600">
                <a:latin typeface="Comic Sans MS" pitchFamily="66" charset="0"/>
              </a:rPr>
              <a:t>Bactérie à Gram négatif (Gram</a:t>
            </a:r>
            <a:r>
              <a:rPr lang="fr-FR" sz="1600" baseline="30000">
                <a:latin typeface="Comic Sans MS" pitchFamily="66" charset="0"/>
              </a:rPr>
              <a:t>-</a:t>
            </a:r>
            <a:r>
              <a:rPr lang="fr-FR" sz="1600">
                <a:latin typeface="Comic Sans MS" pitchFamily="66" charset="0"/>
              </a:rPr>
              <a:t>)</a:t>
            </a:r>
          </a:p>
          <a:p>
            <a:endParaRPr lang="fr-FR" sz="1600">
              <a:latin typeface="Comic Sans MS" pitchFamily="66" charset="0"/>
            </a:endParaRPr>
          </a:p>
          <a:p>
            <a:r>
              <a:rPr lang="fr-FR" sz="1600">
                <a:latin typeface="Comic Sans MS" pitchFamily="66" charset="0"/>
              </a:rPr>
              <a:t> </a:t>
            </a:r>
          </a:p>
        </p:txBody>
      </p:sp>
      <p:grpSp>
        <p:nvGrpSpPr>
          <p:cNvPr id="3" name="Groupe 20"/>
          <p:cNvGrpSpPr>
            <a:grpSpLocks/>
          </p:cNvGrpSpPr>
          <p:nvPr/>
        </p:nvGrpSpPr>
        <p:grpSpPr bwMode="auto">
          <a:xfrm>
            <a:off x="3173421" y="4929188"/>
            <a:ext cx="2541587" cy="1706562"/>
            <a:chOff x="2786050" y="4929198"/>
            <a:chExt cx="2541080" cy="1705759"/>
          </a:xfrm>
        </p:grpSpPr>
        <p:pic>
          <p:nvPicPr>
            <p:cNvPr id="4108" name="Image 16" descr="Gram_Bacillus-subtilis.jpg"/>
            <p:cNvPicPr>
              <a:picLocks noChangeAspect="1"/>
            </p:cNvPicPr>
            <p:nvPr/>
          </p:nvPicPr>
          <p:blipFill>
            <a:blip r:embed="rId3"/>
            <a:srcRect/>
            <a:stretch>
              <a:fillRect/>
            </a:stretch>
          </p:blipFill>
          <p:spPr bwMode="auto">
            <a:xfrm>
              <a:off x="3071802" y="4929198"/>
              <a:ext cx="1928826" cy="1446620"/>
            </a:xfrm>
            <a:prstGeom prst="rect">
              <a:avLst/>
            </a:prstGeom>
            <a:noFill/>
            <a:ln w="9525">
              <a:noFill/>
              <a:miter lim="800000"/>
              <a:headEnd/>
              <a:tailEnd/>
            </a:ln>
          </p:spPr>
        </p:pic>
        <p:sp>
          <p:nvSpPr>
            <p:cNvPr id="4109" name="ZoneTexte 18"/>
            <p:cNvSpPr txBox="1">
              <a:spLocks noChangeArrowheads="1"/>
            </p:cNvSpPr>
            <p:nvPr/>
          </p:nvSpPr>
          <p:spPr bwMode="auto">
            <a:xfrm>
              <a:off x="2786050" y="6357958"/>
              <a:ext cx="2541080" cy="276999"/>
            </a:xfrm>
            <a:prstGeom prst="rect">
              <a:avLst/>
            </a:prstGeom>
            <a:noFill/>
            <a:ln w="9525">
              <a:noFill/>
              <a:miter lim="800000"/>
              <a:headEnd/>
              <a:tailEnd/>
            </a:ln>
          </p:spPr>
          <p:txBody>
            <a:bodyPr wrap="none">
              <a:spAutoFit/>
            </a:bodyPr>
            <a:lstStyle/>
            <a:p>
              <a:r>
                <a:rPr lang="fr-FR" sz="1200">
                  <a:latin typeface="Comic Sans MS" pitchFamily="66" charset="0"/>
                </a:rPr>
                <a:t>Bactérie Gram</a:t>
              </a:r>
              <a:r>
                <a:rPr lang="fr-FR" sz="1200" baseline="30000">
                  <a:latin typeface="Comic Sans MS" pitchFamily="66" charset="0"/>
                </a:rPr>
                <a:t>+</a:t>
              </a:r>
              <a:r>
                <a:rPr lang="fr-FR" sz="1200">
                  <a:latin typeface="Comic Sans MS" pitchFamily="66" charset="0"/>
                </a:rPr>
                <a:t> : </a:t>
              </a:r>
              <a:r>
                <a:rPr lang="fr-FR" sz="1200" i="1">
                  <a:latin typeface="Comic Sans MS" pitchFamily="66" charset="0"/>
                </a:rPr>
                <a:t>Bacillus subtilis</a:t>
              </a:r>
            </a:p>
          </p:txBody>
        </p:sp>
      </p:grpSp>
      <p:grpSp>
        <p:nvGrpSpPr>
          <p:cNvPr id="5" name="Groupe 21"/>
          <p:cNvGrpSpPr>
            <a:grpSpLocks/>
          </p:cNvGrpSpPr>
          <p:nvPr/>
        </p:nvGrpSpPr>
        <p:grpSpPr bwMode="auto">
          <a:xfrm>
            <a:off x="6072188" y="4429125"/>
            <a:ext cx="2643187" cy="2289175"/>
            <a:chOff x="6072198" y="4429132"/>
            <a:chExt cx="2643174" cy="2289405"/>
          </a:xfrm>
        </p:grpSpPr>
        <p:pic>
          <p:nvPicPr>
            <p:cNvPr id="4106" name="Image 17" descr="Gram_Enterococcus-Acinetobacter.jpg"/>
            <p:cNvPicPr>
              <a:picLocks noChangeAspect="1"/>
            </p:cNvPicPr>
            <p:nvPr/>
          </p:nvPicPr>
          <p:blipFill>
            <a:blip r:embed="rId4"/>
            <a:srcRect/>
            <a:stretch>
              <a:fillRect/>
            </a:stretch>
          </p:blipFill>
          <p:spPr bwMode="auto">
            <a:xfrm>
              <a:off x="6215074" y="4429132"/>
              <a:ext cx="2143140" cy="1618071"/>
            </a:xfrm>
            <a:prstGeom prst="rect">
              <a:avLst/>
            </a:prstGeom>
            <a:noFill/>
            <a:ln w="9525">
              <a:noFill/>
              <a:miter lim="800000"/>
              <a:headEnd/>
              <a:tailEnd/>
            </a:ln>
          </p:spPr>
        </p:pic>
        <p:sp>
          <p:nvSpPr>
            <p:cNvPr id="4107" name="ZoneTexte 19"/>
            <p:cNvSpPr txBox="1">
              <a:spLocks noChangeArrowheads="1"/>
            </p:cNvSpPr>
            <p:nvPr/>
          </p:nvSpPr>
          <p:spPr bwMode="auto">
            <a:xfrm>
              <a:off x="6072198" y="6072206"/>
              <a:ext cx="2643174" cy="646331"/>
            </a:xfrm>
            <a:prstGeom prst="rect">
              <a:avLst/>
            </a:prstGeom>
            <a:noFill/>
            <a:ln w="9525">
              <a:noFill/>
              <a:miter lim="800000"/>
              <a:headEnd/>
              <a:tailEnd/>
            </a:ln>
          </p:spPr>
          <p:txBody>
            <a:bodyPr>
              <a:spAutoFit/>
            </a:bodyPr>
            <a:lstStyle/>
            <a:p>
              <a:r>
                <a:rPr lang="fr-FR" sz="1200">
                  <a:latin typeface="Comic Sans MS" pitchFamily="66" charset="0"/>
                </a:rPr>
                <a:t>Mélange : </a:t>
              </a:r>
            </a:p>
            <a:p>
              <a:r>
                <a:rPr lang="fr-FR" sz="1200">
                  <a:latin typeface="Comic Sans MS" pitchFamily="66" charset="0"/>
                </a:rPr>
                <a:t>bactérie Gram</a:t>
              </a:r>
              <a:r>
                <a:rPr lang="fr-FR" sz="1200" baseline="30000">
                  <a:latin typeface="Comic Sans MS" pitchFamily="66" charset="0"/>
                </a:rPr>
                <a:t>+</a:t>
              </a:r>
              <a:r>
                <a:rPr lang="fr-FR" sz="1200">
                  <a:latin typeface="Comic Sans MS" pitchFamily="66" charset="0"/>
                </a:rPr>
                <a:t> : enterocoques</a:t>
              </a:r>
            </a:p>
            <a:p>
              <a:r>
                <a:rPr lang="fr-FR" sz="1200">
                  <a:latin typeface="Comic Sans MS" pitchFamily="66" charset="0"/>
                </a:rPr>
                <a:t>Bactéries Gram</a:t>
              </a:r>
              <a:r>
                <a:rPr lang="fr-FR" sz="1200" baseline="30000">
                  <a:latin typeface="Comic Sans MS" pitchFamily="66" charset="0"/>
                </a:rPr>
                <a:t>-</a:t>
              </a:r>
              <a:r>
                <a:rPr lang="fr-FR" sz="1200">
                  <a:latin typeface="Comic Sans MS" pitchFamily="66" charset="0"/>
                </a:rPr>
                <a:t> : Acinetobacter </a:t>
              </a:r>
            </a:p>
          </p:txBody>
        </p:sp>
      </p:grpSp>
      <p:sp>
        <p:nvSpPr>
          <p:cNvPr id="14" name="ZoneTexte 13"/>
          <p:cNvSpPr txBox="1"/>
          <p:nvPr/>
        </p:nvSpPr>
        <p:spPr>
          <a:xfrm>
            <a:off x="214282" y="5288341"/>
            <a:ext cx="2714644" cy="1323439"/>
          </a:xfrm>
          <a:prstGeom prst="rect">
            <a:avLst/>
          </a:prstGeom>
          <a:noFill/>
        </p:spPr>
        <p:txBody>
          <a:bodyPr wrap="square" rtlCol="0">
            <a:spAutoFit/>
          </a:bodyPr>
          <a:lstStyle/>
          <a:p>
            <a:r>
              <a:rPr lang="fr-FR" sz="1600" dirty="0" smtClean="0">
                <a:latin typeface="Comic Sans MS" pitchFamily="66" charset="0"/>
              </a:rPr>
              <a:t>Plasmide : élément autonome pour la réplication. Code pour des fonctions d’adaptation à l’environnement.</a:t>
            </a:r>
            <a:endParaRPr lang="fr-FR" sz="1600" dirty="0">
              <a:latin typeface="Comic Sans MS" pitchFamily="66" charset="0"/>
            </a:endParaRPr>
          </a:p>
        </p:txBody>
      </p:sp>
    </p:spTree>
    <p:extLst>
      <p:ext uri="{BB962C8B-B14F-4D97-AF65-F5344CB8AC3E}">
        <p14:creationId xmlns:p14="http://schemas.microsoft.com/office/powerpoint/2010/main" val="4191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ylindre 139"/>
          <p:cNvSpPr/>
          <p:nvPr/>
        </p:nvSpPr>
        <p:spPr bwMode="auto">
          <a:xfrm rot="5400000">
            <a:off x="4429124" y="642918"/>
            <a:ext cx="142876" cy="2571768"/>
          </a:xfrm>
          <a:prstGeom prst="can">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1447776" y="4338642"/>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1857356" y="4338642"/>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2285984" y="4338642"/>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1643042" y="4338642"/>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071670" y="4338642"/>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6" name="Flèche courbée vers le bas 15"/>
          <p:cNvSpPr/>
          <p:nvPr/>
        </p:nvSpPr>
        <p:spPr bwMode="auto">
          <a:xfrm>
            <a:off x="1643042" y="4086231"/>
            <a:ext cx="216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2731974" y="4324353"/>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3141554" y="4324353"/>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3570182" y="4324353"/>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2927240"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3355868"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4017858" y="4324353"/>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4427438" y="4324353"/>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4856066" y="4324353"/>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4213124"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4641752"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5357818" y="4324353"/>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5767398" y="4324353"/>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6196026" y="4324353"/>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0" name="Rectangle 59"/>
          <p:cNvSpPr/>
          <p:nvPr/>
        </p:nvSpPr>
        <p:spPr bwMode="auto">
          <a:xfrm>
            <a:off x="5553084"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5981712"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732502" y="4324353"/>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142082" y="4324353"/>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70710" y="4324353"/>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6927768"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356396" y="4324353"/>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69" name="Flèche courbée vers le bas 68"/>
          <p:cNvSpPr/>
          <p:nvPr/>
        </p:nvSpPr>
        <p:spPr bwMode="auto">
          <a:xfrm>
            <a:off x="2071670" y="4081468"/>
            <a:ext cx="216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0" name="Flèche courbée vers le bas 69"/>
          <p:cNvSpPr/>
          <p:nvPr/>
        </p:nvSpPr>
        <p:spPr bwMode="auto">
          <a:xfrm>
            <a:off x="2912951" y="4081468"/>
            <a:ext cx="648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1" name="Flèche courbée vers le bas 70"/>
          <p:cNvSpPr/>
          <p:nvPr/>
        </p:nvSpPr>
        <p:spPr bwMode="auto">
          <a:xfrm>
            <a:off x="4643438" y="4081468"/>
            <a:ext cx="216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2" name="Flèche courbée vers le bas 71"/>
          <p:cNvSpPr/>
          <p:nvPr/>
        </p:nvSpPr>
        <p:spPr bwMode="auto">
          <a:xfrm>
            <a:off x="4322673" y="4076705"/>
            <a:ext cx="108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3" name="Flèche courbée vers le bas 72"/>
          <p:cNvSpPr/>
          <p:nvPr/>
        </p:nvSpPr>
        <p:spPr bwMode="auto">
          <a:xfrm>
            <a:off x="5962663" y="4076705"/>
            <a:ext cx="216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4" name="Flèche courbée vers le bas 73"/>
          <p:cNvSpPr/>
          <p:nvPr/>
        </p:nvSpPr>
        <p:spPr bwMode="auto">
          <a:xfrm>
            <a:off x="6927768" y="4071942"/>
            <a:ext cx="216000" cy="216000"/>
          </a:xfrm>
          <a:prstGeom prst="curvedDownArrow">
            <a:avLst>
              <a:gd name="adj1" fmla="val 5294"/>
              <a:gd name="adj2" fmla="val 14257"/>
              <a:gd name="adj3" fmla="val 28662"/>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6" name="Flèche courbée vers le haut 75"/>
          <p:cNvSpPr/>
          <p:nvPr/>
        </p:nvSpPr>
        <p:spPr bwMode="auto">
          <a:xfrm>
            <a:off x="6929454" y="4438651"/>
            <a:ext cx="648000" cy="216000"/>
          </a:xfrm>
          <a:prstGeom prst="curvedUpArrow">
            <a:avLst>
              <a:gd name="adj1" fmla="val 13023"/>
              <a:gd name="adj2" fmla="val 18945"/>
              <a:gd name="adj3" fmla="val 36024"/>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1641356"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1838308" y="5429264"/>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2055695" y="5429264"/>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2998678"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3214678" y="5429264"/>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7" name="Rectangle 86"/>
          <p:cNvSpPr/>
          <p:nvPr/>
        </p:nvSpPr>
        <p:spPr bwMode="auto">
          <a:xfrm>
            <a:off x="4186232"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8" name="Rectangle 87"/>
          <p:cNvSpPr/>
          <p:nvPr/>
        </p:nvSpPr>
        <p:spPr bwMode="auto">
          <a:xfrm>
            <a:off x="4481514" y="5429264"/>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89" name="Rectangle 88"/>
          <p:cNvSpPr/>
          <p:nvPr/>
        </p:nvSpPr>
        <p:spPr bwMode="auto">
          <a:xfrm>
            <a:off x="4700587" y="5429264"/>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0" name="Rectangle 89"/>
          <p:cNvSpPr/>
          <p:nvPr/>
        </p:nvSpPr>
        <p:spPr bwMode="auto">
          <a:xfrm>
            <a:off x="4381498" y="5429264"/>
            <a:ext cx="90486"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5446618"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5856198" y="5429264"/>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6072198" y="5429264"/>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5641884" y="5429264"/>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6715140"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6929454" y="5429264"/>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02" name="Rectangle 101"/>
          <p:cNvSpPr/>
          <p:nvPr/>
        </p:nvSpPr>
        <p:spPr bwMode="auto">
          <a:xfrm>
            <a:off x="7356396" y="5429264"/>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04" name="Rectangle 103"/>
          <p:cNvSpPr/>
          <p:nvPr/>
        </p:nvSpPr>
        <p:spPr bwMode="auto">
          <a:xfrm>
            <a:off x="7570710" y="5429264"/>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07" name="ZoneTexte 106"/>
          <p:cNvSpPr txBox="1"/>
          <p:nvPr/>
        </p:nvSpPr>
        <p:spPr>
          <a:xfrm>
            <a:off x="7095913" y="5276862"/>
            <a:ext cx="319318" cy="369332"/>
          </a:xfrm>
          <a:prstGeom prst="rect">
            <a:avLst/>
          </a:prstGeom>
          <a:noFill/>
        </p:spPr>
        <p:txBody>
          <a:bodyPr wrap="none" rtlCol="0">
            <a:spAutoFit/>
          </a:bodyPr>
          <a:lstStyle/>
          <a:p>
            <a:r>
              <a:rPr lang="fr-FR" dirty="0" smtClean="0"/>
              <a:t>+</a:t>
            </a:r>
            <a:endParaRPr lang="fr-FR" dirty="0"/>
          </a:p>
        </p:txBody>
      </p:sp>
      <p:sp>
        <p:nvSpPr>
          <p:cNvPr id="108" name="ZoneTexte 107"/>
          <p:cNvSpPr txBox="1"/>
          <p:nvPr/>
        </p:nvSpPr>
        <p:spPr>
          <a:xfrm>
            <a:off x="1643042" y="5540233"/>
            <a:ext cx="575799" cy="246221"/>
          </a:xfrm>
          <a:prstGeom prst="rect">
            <a:avLst/>
          </a:prstGeom>
          <a:noFill/>
        </p:spPr>
        <p:txBody>
          <a:bodyPr wrap="none" rtlCol="0">
            <a:spAutoFit/>
          </a:bodyPr>
          <a:lstStyle/>
          <a:p>
            <a:r>
              <a:rPr lang="fr-FR" sz="1000" dirty="0" smtClean="0">
                <a:latin typeface="Comic Sans MS" pitchFamily="66" charset="0"/>
              </a:rPr>
              <a:t>normal</a:t>
            </a:r>
            <a:endParaRPr lang="fr-FR" sz="1000" dirty="0">
              <a:latin typeface="Comic Sans MS" pitchFamily="66" charset="0"/>
            </a:endParaRPr>
          </a:p>
        </p:txBody>
      </p:sp>
      <p:sp>
        <p:nvSpPr>
          <p:cNvPr id="109" name="ZoneTexte 108"/>
          <p:cNvSpPr txBox="1"/>
          <p:nvPr/>
        </p:nvSpPr>
        <p:spPr>
          <a:xfrm>
            <a:off x="2786050" y="5540233"/>
            <a:ext cx="830677" cy="246221"/>
          </a:xfrm>
          <a:prstGeom prst="rect">
            <a:avLst/>
          </a:prstGeom>
          <a:noFill/>
        </p:spPr>
        <p:txBody>
          <a:bodyPr wrap="none" rtlCol="0">
            <a:spAutoFit/>
          </a:bodyPr>
          <a:lstStyle/>
          <a:p>
            <a:r>
              <a:rPr lang="fr-FR" sz="1000" dirty="0" smtClean="0">
                <a:latin typeface="Comic Sans MS" pitchFamily="66" charset="0"/>
              </a:rPr>
              <a:t>exon sauté</a:t>
            </a:r>
            <a:endParaRPr lang="fr-FR" sz="1000" dirty="0">
              <a:latin typeface="Comic Sans MS" pitchFamily="66" charset="0"/>
            </a:endParaRPr>
          </a:p>
        </p:txBody>
      </p:sp>
      <p:sp>
        <p:nvSpPr>
          <p:cNvPr id="110" name="ZoneTexte 109"/>
          <p:cNvSpPr txBox="1"/>
          <p:nvPr/>
        </p:nvSpPr>
        <p:spPr>
          <a:xfrm>
            <a:off x="4071934" y="5540233"/>
            <a:ext cx="915635" cy="246221"/>
          </a:xfrm>
          <a:prstGeom prst="rect">
            <a:avLst/>
          </a:prstGeom>
          <a:noFill/>
        </p:spPr>
        <p:txBody>
          <a:bodyPr wrap="none" rtlCol="0">
            <a:spAutoFit/>
          </a:bodyPr>
          <a:lstStyle/>
          <a:p>
            <a:r>
              <a:rPr lang="fr-FR" sz="1000" dirty="0" smtClean="0">
                <a:latin typeface="Comic Sans MS" pitchFamily="66" charset="0"/>
              </a:rPr>
              <a:t>exon étendu</a:t>
            </a:r>
            <a:endParaRPr lang="fr-FR" sz="1000" dirty="0">
              <a:latin typeface="Comic Sans MS" pitchFamily="66" charset="0"/>
            </a:endParaRPr>
          </a:p>
        </p:txBody>
      </p:sp>
      <p:sp>
        <p:nvSpPr>
          <p:cNvPr id="111" name="ZoneTexte 110"/>
          <p:cNvSpPr txBox="1"/>
          <p:nvPr/>
        </p:nvSpPr>
        <p:spPr>
          <a:xfrm>
            <a:off x="5378195" y="5540233"/>
            <a:ext cx="979755" cy="246221"/>
          </a:xfrm>
          <a:prstGeom prst="rect">
            <a:avLst/>
          </a:prstGeom>
          <a:noFill/>
        </p:spPr>
        <p:txBody>
          <a:bodyPr wrap="none" rtlCol="0">
            <a:spAutoFit/>
          </a:bodyPr>
          <a:lstStyle/>
          <a:p>
            <a:r>
              <a:rPr lang="fr-FR" sz="1000" dirty="0" smtClean="0">
                <a:latin typeface="Comic Sans MS" pitchFamily="66" charset="0"/>
              </a:rPr>
              <a:t>intron retenu</a:t>
            </a:r>
            <a:endParaRPr lang="fr-FR" sz="1000" dirty="0">
              <a:latin typeface="Comic Sans MS" pitchFamily="66" charset="0"/>
            </a:endParaRPr>
          </a:p>
        </p:txBody>
      </p:sp>
      <p:sp>
        <p:nvSpPr>
          <p:cNvPr id="112" name="ZoneTexte 111"/>
          <p:cNvSpPr txBox="1"/>
          <p:nvPr/>
        </p:nvSpPr>
        <p:spPr>
          <a:xfrm>
            <a:off x="6641148" y="5540233"/>
            <a:ext cx="1217000" cy="246221"/>
          </a:xfrm>
          <a:prstGeom prst="rect">
            <a:avLst/>
          </a:prstGeom>
          <a:noFill/>
        </p:spPr>
        <p:txBody>
          <a:bodyPr wrap="none" rtlCol="0">
            <a:spAutoFit/>
          </a:bodyPr>
          <a:lstStyle/>
          <a:p>
            <a:r>
              <a:rPr lang="fr-FR" sz="1000" dirty="0" smtClean="0">
                <a:latin typeface="Comic Sans MS" pitchFamily="66" charset="0"/>
              </a:rPr>
              <a:t>exons alternatifs</a:t>
            </a:r>
            <a:endParaRPr lang="fr-FR" sz="1000" dirty="0">
              <a:latin typeface="Comic Sans MS" pitchFamily="66" charset="0"/>
            </a:endParaRPr>
          </a:p>
        </p:txBody>
      </p:sp>
      <p:sp>
        <p:nvSpPr>
          <p:cNvPr id="113" name="Flèche vers le bas 112"/>
          <p:cNvSpPr/>
          <p:nvPr/>
        </p:nvSpPr>
        <p:spPr bwMode="auto">
          <a:xfrm>
            <a:off x="1857356" y="485776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4" name="Flèche vers le bas 113"/>
          <p:cNvSpPr/>
          <p:nvPr/>
        </p:nvSpPr>
        <p:spPr bwMode="auto">
          <a:xfrm>
            <a:off x="3143240" y="485776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5" name="Flèche vers le bas 114"/>
          <p:cNvSpPr/>
          <p:nvPr/>
        </p:nvSpPr>
        <p:spPr bwMode="auto">
          <a:xfrm>
            <a:off x="4500562" y="485776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6" name="Flèche vers le bas 115"/>
          <p:cNvSpPr/>
          <p:nvPr/>
        </p:nvSpPr>
        <p:spPr bwMode="auto">
          <a:xfrm>
            <a:off x="5786446" y="485776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7" name="Flèche vers le bas 116"/>
          <p:cNvSpPr/>
          <p:nvPr/>
        </p:nvSpPr>
        <p:spPr bwMode="auto">
          <a:xfrm>
            <a:off x="7143768" y="485776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000496" y="3143248"/>
            <a:ext cx="216000" cy="71438"/>
          </a:xfrm>
          <a:prstGeom prst="rect">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19" name="Rectangle 118"/>
          <p:cNvSpPr/>
          <p:nvPr/>
        </p:nvSpPr>
        <p:spPr bwMode="auto">
          <a:xfrm>
            <a:off x="4410076" y="3143248"/>
            <a:ext cx="216000" cy="71438"/>
          </a:xfrm>
          <a:prstGeom prst="rect">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20" name="Rectangle 119"/>
          <p:cNvSpPr/>
          <p:nvPr/>
        </p:nvSpPr>
        <p:spPr bwMode="auto">
          <a:xfrm>
            <a:off x="4838704" y="3143248"/>
            <a:ext cx="216000" cy="71438"/>
          </a:xfrm>
          <a:prstGeom prst="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4195762" y="3143248"/>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22" name="Rectangle 121"/>
          <p:cNvSpPr/>
          <p:nvPr/>
        </p:nvSpPr>
        <p:spPr bwMode="auto">
          <a:xfrm>
            <a:off x="4624390" y="3143248"/>
            <a:ext cx="216000" cy="71438"/>
          </a:xfrm>
          <a:prstGeom prst="rect">
            <a:avLst/>
          </a:prstGeom>
          <a:solidFill>
            <a:schemeClr val="accent3">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28" name="ZoneTexte 127"/>
          <p:cNvSpPr txBox="1"/>
          <p:nvPr/>
        </p:nvSpPr>
        <p:spPr>
          <a:xfrm>
            <a:off x="2000232" y="3071810"/>
            <a:ext cx="1673856" cy="246221"/>
          </a:xfrm>
          <a:prstGeom prst="rect">
            <a:avLst/>
          </a:prstGeom>
          <a:noFill/>
        </p:spPr>
        <p:txBody>
          <a:bodyPr wrap="none" rtlCol="0">
            <a:spAutoFit/>
          </a:bodyPr>
          <a:lstStyle/>
          <a:p>
            <a:r>
              <a:rPr lang="fr-FR" sz="1000" dirty="0" smtClean="0">
                <a:latin typeface="Comic Sans MS" pitchFamily="66" charset="0"/>
              </a:rPr>
              <a:t>transcrit primaire d’ARN</a:t>
            </a:r>
            <a:endParaRPr lang="fr-FR" sz="1000" dirty="0">
              <a:latin typeface="Comic Sans MS" pitchFamily="66" charset="0"/>
            </a:endParaRPr>
          </a:p>
        </p:txBody>
      </p:sp>
      <p:sp>
        <p:nvSpPr>
          <p:cNvPr id="129" name="ZoneTexte 128"/>
          <p:cNvSpPr txBox="1"/>
          <p:nvPr/>
        </p:nvSpPr>
        <p:spPr>
          <a:xfrm>
            <a:off x="357158" y="5357826"/>
            <a:ext cx="1008609" cy="246221"/>
          </a:xfrm>
          <a:prstGeom prst="rect">
            <a:avLst/>
          </a:prstGeom>
          <a:noFill/>
        </p:spPr>
        <p:txBody>
          <a:bodyPr wrap="none" rtlCol="0">
            <a:spAutoFit/>
          </a:bodyPr>
          <a:lstStyle/>
          <a:p>
            <a:r>
              <a:rPr lang="fr-FR" sz="1000" dirty="0" err="1" smtClean="0">
                <a:latin typeface="Comic Sans MS" pitchFamily="66" charset="0"/>
              </a:rPr>
              <a:t>ARNm</a:t>
            </a:r>
            <a:r>
              <a:rPr lang="fr-FR" sz="1000" dirty="0" smtClean="0">
                <a:latin typeface="Comic Sans MS" pitchFamily="66" charset="0"/>
              </a:rPr>
              <a:t> épissé</a:t>
            </a:r>
            <a:endParaRPr lang="fr-FR" sz="1000" dirty="0">
              <a:latin typeface="Comic Sans MS" pitchFamily="66" charset="0"/>
            </a:endParaRPr>
          </a:p>
        </p:txBody>
      </p:sp>
      <p:sp>
        <p:nvSpPr>
          <p:cNvPr id="130" name="Rectangle 129"/>
          <p:cNvSpPr/>
          <p:nvPr/>
        </p:nvSpPr>
        <p:spPr bwMode="auto">
          <a:xfrm>
            <a:off x="4000496" y="1857364"/>
            <a:ext cx="216000" cy="1440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31" name="Rectangle 130"/>
          <p:cNvSpPr/>
          <p:nvPr/>
        </p:nvSpPr>
        <p:spPr bwMode="auto">
          <a:xfrm>
            <a:off x="4410076" y="1857364"/>
            <a:ext cx="216000" cy="144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32" name="Rectangle 131"/>
          <p:cNvSpPr/>
          <p:nvPr/>
        </p:nvSpPr>
        <p:spPr bwMode="auto">
          <a:xfrm>
            <a:off x="4838704" y="1857364"/>
            <a:ext cx="216000" cy="144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33" name="Rectangle 132"/>
          <p:cNvSpPr/>
          <p:nvPr/>
        </p:nvSpPr>
        <p:spPr bwMode="auto">
          <a:xfrm>
            <a:off x="4195762" y="1857364"/>
            <a:ext cx="216000" cy="144000"/>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34" name="Rectangle 133"/>
          <p:cNvSpPr/>
          <p:nvPr/>
        </p:nvSpPr>
        <p:spPr bwMode="auto">
          <a:xfrm>
            <a:off x="4624390" y="1857364"/>
            <a:ext cx="216000" cy="144000"/>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41" name="ZoneTexte 140"/>
          <p:cNvSpPr txBox="1"/>
          <p:nvPr/>
        </p:nvSpPr>
        <p:spPr>
          <a:xfrm>
            <a:off x="2000232" y="1825457"/>
            <a:ext cx="474810" cy="246221"/>
          </a:xfrm>
          <a:prstGeom prst="rect">
            <a:avLst/>
          </a:prstGeom>
          <a:noFill/>
        </p:spPr>
        <p:txBody>
          <a:bodyPr wrap="none" rtlCol="0">
            <a:spAutoFit/>
          </a:bodyPr>
          <a:lstStyle/>
          <a:p>
            <a:r>
              <a:rPr lang="fr-FR" sz="1000" dirty="0" smtClean="0">
                <a:latin typeface="Comic Sans MS" pitchFamily="66" charset="0"/>
              </a:rPr>
              <a:t>ADN</a:t>
            </a:r>
            <a:endParaRPr lang="fr-FR" sz="1000" dirty="0">
              <a:latin typeface="Comic Sans MS" pitchFamily="66" charset="0"/>
            </a:endParaRPr>
          </a:p>
        </p:txBody>
      </p:sp>
      <p:sp>
        <p:nvSpPr>
          <p:cNvPr id="142" name="ZoneTexte 141"/>
          <p:cNvSpPr txBox="1"/>
          <p:nvPr/>
        </p:nvSpPr>
        <p:spPr>
          <a:xfrm rot="19325908">
            <a:off x="3945480" y="1428736"/>
            <a:ext cx="561372" cy="246221"/>
          </a:xfrm>
          <a:prstGeom prst="rect">
            <a:avLst/>
          </a:prstGeom>
          <a:noFill/>
        </p:spPr>
        <p:txBody>
          <a:bodyPr wrap="none" rtlCol="0">
            <a:spAutoFit/>
          </a:bodyPr>
          <a:lstStyle/>
          <a:p>
            <a:r>
              <a:rPr lang="fr-FR" sz="1000" dirty="0" smtClean="0">
                <a:latin typeface="Comic Sans MS" pitchFamily="66" charset="0"/>
              </a:rPr>
              <a:t>exon 1</a:t>
            </a:r>
            <a:endParaRPr lang="fr-FR" sz="1000" dirty="0">
              <a:latin typeface="Comic Sans MS" pitchFamily="66" charset="0"/>
            </a:endParaRPr>
          </a:p>
        </p:txBody>
      </p:sp>
      <p:sp>
        <p:nvSpPr>
          <p:cNvPr id="144" name="ZoneTexte 143"/>
          <p:cNvSpPr txBox="1"/>
          <p:nvPr/>
        </p:nvSpPr>
        <p:spPr>
          <a:xfrm rot="19325908">
            <a:off x="4120521" y="1432320"/>
            <a:ext cx="639919" cy="246221"/>
          </a:xfrm>
          <a:prstGeom prst="rect">
            <a:avLst/>
          </a:prstGeom>
          <a:noFill/>
        </p:spPr>
        <p:txBody>
          <a:bodyPr wrap="none" rtlCol="0">
            <a:spAutoFit/>
          </a:bodyPr>
          <a:lstStyle/>
          <a:p>
            <a:r>
              <a:rPr lang="fr-FR" sz="1000" dirty="0" smtClean="0">
                <a:latin typeface="Comic Sans MS" pitchFamily="66" charset="0"/>
              </a:rPr>
              <a:t>intron 1</a:t>
            </a:r>
            <a:endParaRPr lang="fr-FR" sz="1000" dirty="0">
              <a:latin typeface="Comic Sans MS" pitchFamily="66" charset="0"/>
            </a:endParaRPr>
          </a:p>
        </p:txBody>
      </p:sp>
      <p:sp>
        <p:nvSpPr>
          <p:cNvPr id="145" name="ZoneTexte 144"/>
          <p:cNvSpPr txBox="1"/>
          <p:nvPr/>
        </p:nvSpPr>
        <p:spPr>
          <a:xfrm rot="19325908">
            <a:off x="4340977" y="1432320"/>
            <a:ext cx="582211" cy="246221"/>
          </a:xfrm>
          <a:prstGeom prst="rect">
            <a:avLst/>
          </a:prstGeom>
          <a:noFill/>
        </p:spPr>
        <p:txBody>
          <a:bodyPr wrap="none" rtlCol="0">
            <a:spAutoFit/>
          </a:bodyPr>
          <a:lstStyle/>
          <a:p>
            <a:r>
              <a:rPr lang="fr-FR" sz="1000" dirty="0" smtClean="0">
                <a:latin typeface="Comic Sans MS" pitchFamily="66" charset="0"/>
              </a:rPr>
              <a:t>exon 2</a:t>
            </a:r>
            <a:endParaRPr lang="fr-FR" sz="1000" dirty="0">
              <a:latin typeface="Comic Sans MS" pitchFamily="66" charset="0"/>
            </a:endParaRPr>
          </a:p>
        </p:txBody>
      </p:sp>
      <p:sp>
        <p:nvSpPr>
          <p:cNvPr id="146" name="ZoneTexte 145"/>
          <p:cNvSpPr txBox="1"/>
          <p:nvPr/>
        </p:nvSpPr>
        <p:spPr>
          <a:xfrm rot="19325908">
            <a:off x="4516018" y="1432320"/>
            <a:ext cx="660758" cy="246221"/>
          </a:xfrm>
          <a:prstGeom prst="rect">
            <a:avLst/>
          </a:prstGeom>
          <a:noFill/>
        </p:spPr>
        <p:txBody>
          <a:bodyPr wrap="none" rtlCol="0">
            <a:spAutoFit/>
          </a:bodyPr>
          <a:lstStyle/>
          <a:p>
            <a:r>
              <a:rPr lang="fr-FR" sz="1000" dirty="0" smtClean="0">
                <a:latin typeface="Comic Sans MS" pitchFamily="66" charset="0"/>
              </a:rPr>
              <a:t>intron 2</a:t>
            </a:r>
            <a:endParaRPr lang="fr-FR" sz="1000" dirty="0">
              <a:latin typeface="Comic Sans MS" pitchFamily="66" charset="0"/>
            </a:endParaRPr>
          </a:p>
        </p:txBody>
      </p:sp>
      <p:sp>
        <p:nvSpPr>
          <p:cNvPr id="147" name="ZoneTexte 146"/>
          <p:cNvSpPr txBox="1"/>
          <p:nvPr/>
        </p:nvSpPr>
        <p:spPr>
          <a:xfrm rot="19325908">
            <a:off x="4792317" y="1432320"/>
            <a:ext cx="582211" cy="246221"/>
          </a:xfrm>
          <a:prstGeom prst="rect">
            <a:avLst/>
          </a:prstGeom>
          <a:noFill/>
        </p:spPr>
        <p:txBody>
          <a:bodyPr wrap="none" rtlCol="0">
            <a:spAutoFit/>
          </a:bodyPr>
          <a:lstStyle/>
          <a:p>
            <a:r>
              <a:rPr lang="fr-FR" sz="1000" dirty="0" smtClean="0">
                <a:latin typeface="Comic Sans MS" pitchFamily="66" charset="0"/>
              </a:rPr>
              <a:t>exon 3</a:t>
            </a:r>
            <a:endParaRPr lang="fr-FR" sz="1000" dirty="0">
              <a:latin typeface="Comic Sans MS" pitchFamily="66" charset="0"/>
            </a:endParaRPr>
          </a:p>
        </p:txBody>
      </p:sp>
      <p:sp>
        <p:nvSpPr>
          <p:cNvPr id="148" name="Flèche vers le bas 147"/>
          <p:cNvSpPr/>
          <p:nvPr/>
        </p:nvSpPr>
        <p:spPr bwMode="auto">
          <a:xfrm>
            <a:off x="4500562" y="2357430"/>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49" name="ZoneTexte 148"/>
          <p:cNvSpPr txBox="1"/>
          <p:nvPr/>
        </p:nvSpPr>
        <p:spPr>
          <a:xfrm>
            <a:off x="4898408" y="2468399"/>
            <a:ext cx="963725" cy="246221"/>
          </a:xfrm>
          <a:prstGeom prst="rect">
            <a:avLst/>
          </a:prstGeom>
          <a:noFill/>
        </p:spPr>
        <p:txBody>
          <a:bodyPr wrap="none" rtlCol="0">
            <a:spAutoFit/>
          </a:bodyPr>
          <a:lstStyle/>
          <a:p>
            <a:r>
              <a:rPr lang="fr-FR" sz="1000" dirty="0" smtClean="0">
                <a:latin typeface="Comic Sans MS" pitchFamily="66" charset="0"/>
              </a:rPr>
              <a:t>transcription</a:t>
            </a:r>
            <a:endParaRPr lang="fr-FR" sz="1000" dirty="0">
              <a:latin typeface="Comic Sans MS" pitchFamily="66" charset="0"/>
            </a:endParaRPr>
          </a:p>
        </p:txBody>
      </p:sp>
      <p:sp>
        <p:nvSpPr>
          <p:cNvPr id="150" name="ZoneTexte 149"/>
          <p:cNvSpPr txBox="1"/>
          <p:nvPr/>
        </p:nvSpPr>
        <p:spPr>
          <a:xfrm>
            <a:off x="4929190" y="3325655"/>
            <a:ext cx="688009" cy="246221"/>
          </a:xfrm>
          <a:prstGeom prst="rect">
            <a:avLst/>
          </a:prstGeom>
          <a:noFill/>
        </p:spPr>
        <p:txBody>
          <a:bodyPr wrap="none" rtlCol="0">
            <a:spAutoFit/>
          </a:bodyPr>
          <a:lstStyle/>
          <a:p>
            <a:r>
              <a:rPr lang="fr-FR" sz="1000" dirty="0" smtClean="0">
                <a:latin typeface="Comic Sans MS" pitchFamily="66" charset="0"/>
              </a:rPr>
              <a:t>épissage</a:t>
            </a:r>
            <a:endParaRPr lang="fr-FR" sz="1000" dirty="0">
              <a:latin typeface="Comic Sans MS" pitchFamily="66" charset="0"/>
            </a:endParaRPr>
          </a:p>
        </p:txBody>
      </p:sp>
      <p:sp>
        <p:nvSpPr>
          <p:cNvPr id="151" name="Flèche vers le bas 150"/>
          <p:cNvSpPr/>
          <p:nvPr/>
        </p:nvSpPr>
        <p:spPr bwMode="auto">
          <a:xfrm>
            <a:off x="1857356" y="3643314"/>
            <a:ext cx="142876" cy="285752"/>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52" name="Flèche vers le bas 151"/>
          <p:cNvSpPr/>
          <p:nvPr/>
        </p:nvSpPr>
        <p:spPr bwMode="auto">
          <a:xfrm>
            <a:off x="3143240" y="3643314"/>
            <a:ext cx="142876" cy="285752"/>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54" name="Flèche vers le bas 153"/>
          <p:cNvSpPr/>
          <p:nvPr/>
        </p:nvSpPr>
        <p:spPr bwMode="auto">
          <a:xfrm>
            <a:off x="5786446" y="3643314"/>
            <a:ext cx="142876" cy="285752"/>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55" name="Flèche vers le bas 154"/>
          <p:cNvSpPr/>
          <p:nvPr/>
        </p:nvSpPr>
        <p:spPr bwMode="auto">
          <a:xfrm>
            <a:off x="7143768" y="3643314"/>
            <a:ext cx="142876" cy="285752"/>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cxnSp>
        <p:nvCxnSpPr>
          <p:cNvPr id="157" name="Connecteur droit 156"/>
          <p:cNvCxnSpPr>
            <a:stCxn id="151" idx="0"/>
            <a:endCxn id="155" idx="0"/>
          </p:cNvCxnSpPr>
          <p:nvPr/>
        </p:nvCxnSpPr>
        <p:spPr bwMode="auto">
          <a:xfrm rot="5400000" flipH="1" flipV="1">
            <a:off x="4572000" y="1000108"/>
            <a:ext cx="1588" cy="5286412"/>
          </a:xfrm>
          <a:prstGeom prst="line">
            <a:avLst/>
          </a:prstGeom>
          <a:solidFill>
            <a:schemeClr val="accent1"/>
          </a:solidFill>
          <a:ln w="9525" cap="flat" cmpd="sng" algn="ctr">
            <a:solidFill>
              <a:srgbClr val="FFC000"/>
            </a:solidFill>
            <a:prstDash val="solid"/>
            <a:round/>
            <a:headEnd type="none" w="med" len="med"/>
            <a:tailEnd type="none" w="med" len="med"/>
          </a:ln>
          <a:effectLst/>
        </p:spPr>
      </p:cxnSp>
      <p:sp>
        <p:nvSpPr>
          <p:cNvPr id="159" name="Flèche vers le bas 158"/>
          <p:cNvSpPr/>
          <p:nvPr/>
        </p:nvSpPr>
        <p:spPr bwMode="auto">
          <a:xfrm>
            <a:off x="4500562" y="3500438"/>
            <a:ext cx="142876" cy="428628"/>
          </a:xfrm>
          <a:prstGeom prst="downArrow">
            <a:avLst/>
          </a:prstGeom>
          <a:solidFill>
            <a:srgbClr val="FFC000"/>
          </a:solidFill>
          <a:ln w="9525" cap="flat" cmpd="sng" algn="ctr">
            <a:solidFill>
              <a:srgbClr val="FFC00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Times New Roman" pitchFamily="18" charset="0"/>
            </a:endParaRPr>
          </a:p>
        </p:txBody>
      </p:sp>
      <p:sp>
        <p:nvSpPr>
          <p:cNvPr id="161" name="Text Box 1027"/>
          <p:cNvSpPr txBox="1">
            <a:spLocks noChangeArrowheads="1"/>
          </p:cNvSpPr>
          <p:nvPr/>
        </p:nvSpPr>
        <p:spPr bwMode="auto">
          <a:xfrm>
            <a:off x="2643173" y="142852"/>
            <a:ext cx="4000529"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Cinq manières d’épisser un ARN</a:t>
            </a:r>
            <a:endParaRPr lang="fr-FR" sz="2000" dirty="0">
              <a:solidFill>
                <a:srgbClr val="0000FF"/>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500298" y="142852"/>
            <a:ext cx="3071834" cy="40011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wrap="square">
            <a:spAutoFit/>
          </a:bodyPr>
          <a:lstStyle/>
          <a:p>
            <a:pPr algn="ctr" fontAlgn="auto">
              <a:spcBef>
                <a:spcPts val="0"/>
              </a:spcBef>
              <a:spcAft>
                <a:spcPts val="0"/>
              </a:spcAft>
              <a:defRPr/>
            </a:pPr>
            <a:r>
              <a:rPr lang="fr-FR" sz="2000" dirty="0" smtClean="0">
                <a:solidFill>
                  <a:srgbClr val="0000FF"/>
                </a:solidFill>
                <a:latin typeface="Comic Sans MS" pitchFamily="66" charset="0"/>
                <a:cs typeface="+mn-cs"/>
              </a:rPr>
              <a:t>La transcription</a:t>
            </a:r>
            <a:endParaRPr lang="fr-FR" sz="2000" dirty="0">
              <a:solidFill>
                <a:srgbClr val="0000FF"/>
              </a:solidFill>
              <a:latin typeface="Comic Sans MS" pitchFamily="66" charset="0"/>
              <a:cs typeface="+mn-cs"/>
            </a:endParaRPr>
          </a:p>
        </p:txBody>
      </p:sp>
      <p:sp>
        <p:nvSpPr>
          <p:cNvPr id="3" name="ZoneTexte 2"/>
          <p:cNvSpPr txBox="1"/>
          <p:nvPr/>
        </p:nvSpPr>
        <p:spPr>
          <a:xfrm>
            <a:off x="142845" y="1285860"/>
            <a:ext cx="9001156" cy="1815882"/>
          </a:xfrm>
          <a:prstGeom prst="rect">
            <a:avLst/>
          </a:prstGeom>
          <a:noFill/>
        </p:spPr>
        <p:txBody>
          <a:bodyPr wrap="square" rtlCol="0">
            <a:spAutoFit/>
          </a:bodyPr>
          <a:lstStyle/>
          <a:p>
            <a:r>
              <a:rPr lang="fr-FR" sz="1600" dirty="0" smtClean="0">
                <a:latin typeface="Comic Sans MS" pitchFamily="66" charset="0"/>
              </a:rPr>
              <a:t>Les promoteurs </a:t>
            </a:r>
            <a:r>
              <a:rPr lang="fr-FR" sz="1600" u="sng" dirty="0" smtClean="0">
                <a:latin typeface="Comic Sans MS" pitchFamily="66" charset="0"/>
              </a:rPr>
              <a:t>de l’ARN Pol III </a:t>
            </a:r>
            <a:r>
              <a:rPr lang="fr-FR" sz="1600" dirty="0" smtClean="0">
                <a:latin typeface="Comic Sans MS" pitchFamily="66" charset="0"/>
              </a:rPr>
              <a:t>présentent différentes structures mais ont comme caractéristique d’être localisés après le site d’initiation de la transcription.</a:t>
            </a:r>
          </a:p>
          <a:p>
            <a:r>
              <a:rPr lang="fr-FR" sz="1600" dirty="0" smtClean="0">
                <a:latin typeface="Comic Sans MS" pitchFamily="66" charset="0"/>
              </a:rPr>
              <a:t>Certains promoteurs comme ceux des gènes codant les </a:t>
            </a:r>
            <a:r>
              <a:rPr lang="fr-FR" sz="1600" dirty="0" err="1" smtClean="0">
                <a:latin typeface="Comic Sans MS" pitchFamily="66" charset="0"/>
              </a:rPr>
              <a:t>ARNt</a:t>
            </a:r>
            <a:r>
              <a:rPr lang="fr-FR" sz="1600" dirty="0" smtClean="0">
                <a:latin typeface="Comic Sans MS" pitchFamily="66" charset="0"/>
              </a:rPr>
              <a:t> sont composés de deux boîtes A et B ; d’autres contiennent la boîte A et une boîte C (ex, le gène codant l’</a:t>
            </a:r>
            <a:r>
              <a:rPr lang="fr-FR" sz="1600" dirty="0" err="1" smtClean="0">
                <a:latin typeface="Comic Sans MS" pitchFamily="66" charset="0"/>
              </a:rPr>
              <a:t>ARNr</a:t>
            </a:r>
            <a:r>
              <a:rPr lang="fr-FR" sz="1600" dirty="0" smtClean="0">
                <a:latin typeface="Comic Sans MS" pitchFamily="66" charset="0"/>
              </a:rPr>
              <a:t> 5S); d’autres contiennent une boîte TATA comme ceux de la Pol II.</a:t>
            </a:r>
          </a:p>
          <a:p>
            <a:r>
              <a:rPr lang="fr-FR" sz="1600" dirty="0" smtClean="0">
                <a:latin typeface="Comic Sans MS" pitchFamily="66" charset="0"/>
              </a:rPr>
              <a:t>Ces promoteurs sont reconnus par des facteurs spécifiques : TFIIIB et TFIIIC pour les gènes d’</a:t>
            </a:r>
            <a:r>
              <a:rPr lang="fr-FR" sz="1600" dirty="0" err="1" smtClean="0">
                <a:latin typeface="Comic Sans MS" pitchFamily="66" charset="0"/>
              </a:rPr>
              <a:t>ARNt</a:t>
            </a:r>
            <a:r>
              <a:rPr lang="fr-FR" sz="1600" dirty="0" smtClean="0">
                <a:latin typeface="Comic Sans MS" pitchFamily="66" charset="0"/>
              </a:rPr>
              <a:t> plus le facteur TFIIIA pour le gène d’</a:t>
            </a:r>
            <a:r>
              <a:rPr lang="fr-FR" sz="1600" dirty="0" err="1" smtClean="0">
                <a:latin typeface="Comic Sans MS" pitchFamily="66" charset="0"/>
              </a:rPr>
              <a:t>ARNr</a:t>
            </a:r>
            <a:r>
              <a:rPr lang="fr-FR" sz="1600" dirty="0" smtClean="0">
                <a:latin typeface="Comic Sans MS" pitchFamily="66" charset="0"/>
              </a:rPr>
              <a:t> 5S.</a:t>
            </a:r>
          </a:p>
        </p:txBody>
      </p:sp>
      <p:pic>
        <p:nvPicPr>
          <p:cNvPr id="4" name="Image 3" descr="promoteur_polIII.PNG"/>
          <p:cNvPicPr>
            <a:picLocks noChangeAspect="1"/>
          </p:cNvPicPr>
          <p:nvPr/>
        </p:nvPicPr>
        <p:blipFill>
          <a:blip r:embed="rId2" cstate="print"/>
          <a:stretch>
            <a:fillRect/>
          </a:stretch>
        </p:blipFill>
        <p:spPr>
          <a:xfrm>
            <a:off x="2143108" y="3500438"/>
            <a:ext cx="3357586" cy="2210057"/>
          </a:xfrm>
          <a:prstGeom prst="rect">
            <a:avLst/>
          </a:prstGeom>
        </p:spPr>
      </p:pic>
      <p:sp>
        <p:nvSpPr>
          <p:cNvPr id="5" name="ZoneTexte 4"/>
          <p:cNvSpPr txBox="1"/>
          <p:nvPr/>
        </p:nvSpPr>
        <p:spPr>
          <a:xfrm>
            <a:off x="1500166" y="5857892"/>
            <a:ext cx="5061001" cy="307777"/>
          </a:xfrm>
          <a:prstGeom prst="rect">
            <a:avLst/>
          </a:prstGeom>
          <a:noFill/>
        </p:spPr>
        <p:txBody>
          <a:bodyPr wrap="none" rtlCol="0">
            <a:spAutoFit/>
          </a:bodyPr>
          <a:lstStyle/>
          <a:p>
            <a:r>
              <a:rPr lang="fr-FR" sz="1400" dirty="0" smtClean="0">
                <a:latin typeface="Comic Sans MS" pitchFamily="66" charset="0"/>
              </a:rPr>
              <a:t>Promoteur schématisé d’un gène de levure codant un </a:t>
            </a:r>
            <a:r>
              <a:rPr lang="fr-FR" sz="1400" dirty="0" err="1" smtClean="0">
                <a:latin typeface="Comic Sans MS" pitchFamily="66" charset="0"/>
              </a:rPr>
              <a:t>ARNt</a:t>
            </a:r>
            <a:endParaRPr lang="fr-FR" sz="14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1" descr="paroi_pro.gif"/>
          <p:cNvPicPr>
            <a:picLocks noChangeAspect="1"/>
          </p:cNvPicPr>
          <p:nvPr/>
        </p:nvPicPr>
        <p:blipFill>
          <a:blip r:embed="rId2"/>
          <a:srcRect/>
          <a:stretch>
            <a:fillRect/>
          </a:stretch>
        </p:blipFill>
        <p:spPr bwMode="auto">
          <a:xfrm>
            <a:off x="285750" y="2143125"/>
            <a:ext cx="5929313" cy="4144963"/>
          </a:xfrm>
          <a:prstGeom prst="rect">
            <a:avLst/>
          </a:prstGeom>
          <a:noFill/>
          <a:ln w="9525">
            <a:noFill/>
            <a:miter lim="800000"/>
            <a:headEnd/>
            <a:tailEnd/>
          </a:ln>
        </p:spPr>
      </p:pic>
      <p:sp>
        <p:nvSpPr>
          <p:cNvPr id="5123" name="ZoneTexte 2"/>
          <p:cNvSpPr txBox="1">
            <a:spLocks noChangeArrowheads="1"/>
          </p:cNvSpPr>
          <p:nvPr/>
        </p:nvSpPr>
        <p:spPr bwMode="auto">
          <a:xfrm>
            <a:off x="142875" y="6286500"/>
            <a:ext cx="7185025" cy="277813"/>
          </a:xfrm>
          <a:prstGeom prst="rect">
            <a:avLst/>
          </a:prstGeom>
          <a:noFill/>
          <a:ln w="9525">
            <a:noFill/>
            <a:miter lim="800000"/>
            <a:headEnd/>
            <a:tailEnd/>
          </a:ln>
        </p:spPr>
        <p:txBody>
          <a:bodyPr wrap="none">
            <a:spAutoFit/>
          </a:bodyPr>
          <a:lstStyle/>
          <a:p>
            <a:r>
              <a:rPr lang="fr-FR" sz="1200" b="1">
                <a:latin typeface="Comic Sans MS" pitchFamily="66" charset="0"/>
              </a:rPr>
              <a:t>Structures de la membrane et de la paroi de peptidoglycane chez les bactéries Gram</a:t>
            </a:r>
            <a:r>
              <a:rPr lang="fr-FR" sz="1200" b="1" baseline="30000">
                <a:latin typeface="Comic Sans MS" pitchFamily="66" charset="0"/>
              </a:rPr>
              <a:t>+</a:t>
            </a:r>
            <a:r>
              <a:rPr lang="fr-FR" sz="1200" b="1">
                <a:latin typeface="Comic Sans MS" pitchFamily="66" charset="0"/>
              </a:rPr>
              <a:t>/Gram</a:t>
            </a:r>
            <a:r>
              <a:rPr lang="fr-FR" sz="1200" b="1" baseline="30000">
                <a:latin typeface="Comic Sans MS" pitchFamily="66" charset="0"/>
              </a:rPr>
              <a:t>-</a:t>
            </a:r>
            <a:endParaRPr lang="fr-FR" sz="1200">
              <a:latin typeface="Comic Sans MS" pitchFamily="66" charset="0"/>
            </a:endParaRPr>
          </a:p>
        </p:txBody>
      </p:sp>
      <p:sp>
        <p:nvSpPr>
          <p:cNvPr id="5124" name="ZoneTexte 3"/>
          <p:cNvSpPr txBox="1">
            <a:spLocks noChangeArrowheads="1"/>
          </p:cNvSpPr>
          <p:nvPr/>
        </p:nvSpPr>
        <p:spPr bwMode="auto">
          <a:xfrm>
            <a:off x="142875" y="857250"/>
            <a:ext cx="9001125" cy="1077913"/>
          </a:xfrm>
          <a:prstGeom prst="rect">
            <a:avLst/>
          </a:prstGeom>
          <a:noFill/>
          <a:ln w="9525">
            <a:noFill/>
            <a:miter lim="800000"/>
            <a:headEnd/>
            <a:tailEnd/>
          </a:ln>
        </p:spPr>
        <p:txBody>
          <a:bodyPr>
            <a:spAutoFit/>
          </a:bodyPr>
          <a:lstStyle/>
          <a:p>
            <a:r>
              <a:rPr lang="fr-FR" sz="1600">
                <a:latin typeface="Comic Sans MS" pitchFamily="66" charset="0"/>
              </a:rPr>
              <a:t>Bactérie Gram+ possède une paroi cellulaire formée d’une couche épaisse de peptidoglycane et d’acides téchoïques.</a:t>
            </a:r>
          </a:p>
          <a:p>
            <a:r>
              <a:rPr lang="fr-FR" sz="1600">
                <a:latin typeface="Comic Sans MS" pitchFamily="66" charset="0"/>
              </a:rPr>
              <a:t>Bactérie Gram- possède une mince couche de peptidoglycane entouré d’une membrane interne et d’une membrane externe.</a:t>
            </a:r>
          </a:p>
        </p:txBody>
      </p:sp>
      <p:sp>
        <p:nvSpPr>
          <p:cNvPr id="5"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 cellule procaryote</a:t>
            </a:r>
          </a:p>
        </p:txBody>
      </p:sp>
      <p:pic>
        <p:nvPicPr>
          <p:cNvPr id="6" name="Image 5" descr="peptidoglycan.png"/>
          <p:cNvPicPr>
            <a:picLocks noChangeAspect="1"/>
          </p:cNvPicPr>
          <p:nvPr/>
        </p:nvPicPr>
        <p:blipFill>
          <a:blip r:embed="rId3"/>
          <a:stretch>
            <a:fillRect/>
          </a:stretch>
        </p:blipFill>
        <p:spPr>
          <a:xfrm>
            <a:off x="6643688" y="2571750"/>
            <a:ext cx="2143125" cy="1898650"/>
          </a:xfrm>
          <a:prstGeom prst="rect">
            <a:avLst/>
          </a:prstGeom>
          <a:solidFill>
            <a:schemeClr val="accent2">
              <a:lumMod val="20000"/>
              <a:lumOff val="80000"/>
            </a:schemeClr>
          </a:solidFill>
        </p:spPr>
      </p:pic>
      <p:sp>
        <p:nvSpPr>
          <p:cNvPr id="5127" name="ZoneTexte 6"/>
          <p:cNvSpPr txBox="1">
            <a:spLocks noChangeArrowheads="1"/>
          </p:cNvSpPr>
          <p:nvPr/>
        </p:nvSpPr>
        <p:spPr bwMode="auto">
          <a:xfrm>
            <a:off x="6643688" y="4572000"/>
            <a:ext cx="2287587" cy="276225"/>
          </a:xfrm>
          <a:prstGeom prst="rect">
            <a:avLst/>
          </a:prstGeom>
          <a:noFill/>
          <a:ln w="9525">
            <a:noFill/>
            <a:miter lim="800000"/>
            <a:headEnd/>
            <a:tailEnd/>
          </a:ln>
        </p:spPr>
        <p:txBody>
          <a:bodyPr wrap="none">
            <a:spAutoFit/>
          </a:bodyPr>
          <a:lstStyle/>
          <a:p>
            <a:r>
              <a:rPr lang="fr-FR" sz="1200" b="1">
                <a:latin typeface="Comic Sans MS" pitchFamily="66" charset="0"/>
              </a:rPr>
              <a:t>Structure du peptidoglycane</a:t>
            </a:r>
          </a:p>
        </p:txBody>
      </p:sp>
    </p:spTree>
    <p:extLst>
      <p:ext uri="{BB962C8B-B14F-4D97-AF65-F5344CB8AC3E}">
        <p14:creationId xmlns:p14="http://schemas.microsoft.com/office/powerpoint/2010/main" val="305807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 cellule procaryote</a:t>
            </a:r>
          </a:p>
        </p:txBody>
      </p:sp>
      <p:sp>
        <p:nvSpPr>
          <p:cNvPr id="6147" name="ZoneTexte 2"/>
          <p:cNvSpPr txBox="1">
            <a:spLocks noChangeArrowheads="1"/>
          </p:cNvSpPr>
          <p:nvPr/>
        </p:nvSpPr>
        <p:spPr bwMode="auto">
          <a:xfrm>
            <a:off x="428625" y="1000125"/>
            <a:ext cx="8429625" cy="2032000"/>
          </a:xfrm>
          <a:prstGeom prst="rect">
            <a:avLst/>
          </a:prstGeom>
          <a:noFill/>
          <a:ln w="9525">
            <a:noFill/>
            <a:miter lim="800000"/>
            <a:headEnd/>
            <a:tailEnd/>
          </a:ln>
        </p:spPr>
        <p:txBody>
          <a:bodyPr>
            <a:spAutoFit/>
          </a:bodyPr>
          <a:lstStyle/>
          <a:p>
            <a:r>
              <a:rPr lang="fr-FR">
                <a:latin typeface="Comic Sans MS" pitchFamily="66" charset="0"/>
              </a:rPr>
              <a:t>Les archaea :</a:t>
            </a:r>
          </a:p>
          <a:p>
            <a:endParaRPr lang="fr-FR">
              <a:latin typeface="Comic Sans MS" pitchFamily="66" charset="0"/>
            </a:endParaRPr>
          </a:p>
          <a:p>
            <a:pPr lvl="2">
              <a:buFont typeface="Arial" charset="0"/>
              <a:buChar char="•"/>
            </a:pPr>
            <a:r>
              <a:rPr lang="fr-FR">
                <a:latin typeface="Comic Sans MS" pitchFamily="66" charset="0"/>
              </a:rPr>
              <a:t> composition chimique de la paroi différente de celle des bactéries (plusieurs types de composition existent)</a:t>
            </a:r>
          </a:p>
          <a:p>
            <a:pPr lvl="2">
              <a:buFont typeface="Arial" charset="0"/>
              <a:buChar char="•"/>
            </a:pPr>
            <a:endParaRPr lang="fr-FR">
              <a:latin typeface="Comic Sans MS" pitchFamily="66" charset="0"/>
            </a:endParaRPr>
          </a:p>
          <a:p>
            <a:pPr lvl="2">
              <a:buFont typeface="Arial" charset="0"/>
              <a:buChar char="•"/>
            </a:pPr>
            <a:r>
              <a:rPr lang="fr-FR">
                <a:latin typeface="Comic Sans MS" pitchFamily="66" charset="0"/>
              </a:rPr>
              <a:t> phospholipides membranaires ont des caractéristiques spécifiques ne se retrouvant ni chez les bactéries, ni chez les eucaryotes</a:t>
            </a:r>
          </a:p>
        </p:txBody>
      </p:sp>
      <p:pic>
        <p:nvPicPr>
          <p:cNvPr id="6148" name="Picture 2"/>
          <p:cNvPicPr>
            <a:picLocks noChangeAspect="1" noChangeArrowheads="1"/>
          </p:cNvPicPr>
          <p:nvPr/>
        </p:nvPicPr>
        <p:blipFill>
          <a:blip r:embed="rId2"/>
          <a:srcRect/>
          <a:stretch>
            <a:fillRect/>
          </a:stretch>
        </p:blipFill>
        <p:spPr bwMode="auto">
          <a:xfrm>
            <a:off x="148724" y="3097620"/>
            <a:ext cx="1905000" cy="1905000"/>
          </a:xfrm>
          <a:prstGeom prst="rect">
            <a:avLst/>
          </a:prstGeom>
          <a:noFill/>
          <a:ln w="9525">
            <a:noFill/>
            <a:miter lim="800000"/>
            <a:headEnd/>
            <a:tailEnd/>
          </a:ln>
        </p:spPr>
      </p:pic>
      <p:pic>
        <p:nvPicPr>
          <p:cNvPr id="6149" name="Picture 3"/>
          <p:cNvPicPr>
            <a:picLocks noChangeAspect="1" noChangeArrowheads="1"/>
          </p:cNvPicPr>
          <p:nvPr/>
        </p:nvPicPr>
        <p:blipFill>
          <a:blip r:embed="rId3"/>
          <a:srcRect/>
          <a:stretch>
            <a:fillRect/>
          </a:stretch>
        </p:blipFill>
        <p:spPr bwMode="auto">
          <a:xfrm>
            <a:off x="2391820" y="3121238"/>
            <a:ext cx="1333500" cy="1905000"/>
          </a:xfrm>
          <a:prstGeom prst="rect">
            <a:avLst/>
          </a:prstGeom>
          <a:noFill/>
          <a:ln w="9525">
            <a:noFill/>
            <a:miter lim="800000"/>
            <a:headEnd/>
            <a:tailEnd/>
          </a:ln>
        </p:spPr>
      </p:pic>
      <p:sp>
        <p:nvSpPr>
          <p:cNvPr id="6151" name="Rectangle 6"/>
          <p:cNvSpPr>
            <a:spLocks noChangeArrowheads="1"/>
          </p:cNvSpPr>
          <p:nvPr/>
        </p:nvSpPr>
        <p:spPr bwMode="auto">
          <a:xfrm>
            <a:off x="2137769" y="5086567"/>
            <a:ext cx="1785938" cy="461962"/>
          </a:xfrm>
          <a:prstGeom prst="rect">
            <a:avLst/>
          </a:prstGeom>
          <a:noFill/>
          <a:ln w="9525">
            <a:noFill/>
            <a:miter lim="800000"/>
            <a:headEnd/>
            <a:tailEnd/>
          </a:ln>
        </p:spPr>
        <p:txBody>
          <a:bodyPr>
            <a:spAutoFit/>
          </a:bodyPr>
          <a:lstStyle/>
          <a:p>
            <a:r>
              <a:rPr lang="fr-FR" sz="1200" b="1" i="1" dirty="0" err="1">
                <a:latin typeface="Comic Sans MS" pitchFamily="66" charset="0"/>
              </a:rPr>
              <a:t>Methanobacterium</a:t>
            </a:r>
            <a:endParaRPr lang="fr-FR" sz="1200" b="1" i="1" dirty="0">
              <a:latin typeface="Comic Sans MS" pitchFamily="66" charset="0"/>
            </a:endParaRPr>
          </a:p>
          <a:p>
            <a:r>
              <a:rPr lang="fr-FR" sz="1200" b="1" i="1" dirty="0" err="1">
                <a:latin typeface="Comic Sans MS" pitchFamily="66" charset="0"/>
              </a:rPr>
              <a:t>thermoautotrophicum</a:t>
            </a:r>
            <a:endParaRPr lang="fr-FR" sz="1200" i="1" dirty="0">
              <a:latin typeface="Comic Sans MS" pitchFamily="66" charset="0"/>
            </a:endParaRPr>
          </a:p>
        </p:txBody>
      </p:sp>
      <p:sp>
        <p:nvSpPr>
          <p:cNvPr id="6152" name="Rectangle 7"/>
          <p:cNvSpPr>
            <a:spLocks noChangeArrowheads="1"/>
          </p:cNvSpPr>
          <p:nvPr/>
        </p:nvSpPr>
        <p:spPr bwMode="auto">
          <a:xfrm>
            <a:off x="132055" y="5095875"/>
            <a:ext cx="1938337" cy="276225"/>
          </a:xfrm>
          <a:prstGeom prst="rect">
            <a:avLst/>
          </a:prstGeom>
          <a:noFill/>
          <a:ln w="9525">
            <a:noFill/>
            <a:miter lim="800000"/>
            <a:headEnd/>
            <a:tailEnd/>
          </a:ln>
        </p:spPr>
        <p:txBody>
          <a:bodyPr wrap="none">
            <a:spAutoFit/>
          </a:bodyPr>
          <a:lstStyle/>
          <a:p>
            <a:r>
              <a:rPr lang="fr-FR" sz="1200" b="1" i="1" dirty="0" err="1">
                <a:latin typeface="Comic Sans MS" pitchFamily="66" charset="0"/>
              </a:rPr>
              <a:t>Methanosarcina</a:t>
            </a:r>
            <a:r>
              <a:rPr lang="fr-FR" sz="1200" b="1" i="1" dirty="0">
                <a:latin typeface="Comic Sans MS" pitchFamily="66" charset="0"/>
              </a:rPr>
              <a:t> </a:t>
            </a:r>
            <a:r>
              <a:rPr lang="fr-FR" sz="1200" b="1" i="1" dirty="0" err="1">
                <a:latin typeface="Comic Sans MS" pitchFamily="66" charset="0"/>
              </a:rPr>
              <a:t>barkeri</a:t>
            </a:r>
            <a:endParaRPr lang="fr-FR" sz="1200" i="1" dirty="0">
              <a:latin typeface="Comic Sans MS" pitchFamily="66"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899" y="3258690"/>
            <a:ext cx="4638495" cy="3487860"/>
          </a:xfrm>
          <a:prstGeom prst="rect">
            <a:avLst/>
          </a:prstGeom>
        </p:spPr>
      </p:pic>
      <p:sp>
        <p:nvSpPr>
          <p:cNvPr id="4" name="ZoneTexte 3"/>
          <p:cNvSpPr txBox="1"/>
          <p:nvPr/>
        </p:nvSpPr>
        <p:spPr>
          <a:xfrm>
            <a:off x="1716306" y="6381328"/>
            <a:ext cx="2282997" cy="276999"/>
          </a:xfrm>
          <a:prstGeom prst="rect">
            <a:avLst/>
          </a:prstGeom>
          <a:noFill/>
        </p:spPr>
        <p:txBody>
          <a:bodyPr wrap="none" rtlCol="0">
            <a:spAutoFit/>
          </a:bodyPr>
          <a:lstStyle/>
          <a:p>
            <a:r>
              <a:rPr lang="fr-FR" sz="1200" b="1" dirty="0" err="1" smtClean="0">
                <a:latin typeface="Comic Sans MS" panose="030F0702030302020204" pitchFamily="66" charset="0"/>
              </a:rPr>
              <a:t>Archaea</a:t>
            </a:r>
            <a:r>
              <a:rPr lang="fr-FR" sz="1200" b="1" dirty="0" smtClean="0">
                <a:latin typeface="Comic Sans MS" panose="030F0702030302020204" pitchFamily="66" charset="0"/>
              </a:rPr>
              <a:t> de la peau humaine</a:t>
            </a:r>
            <a:endParaRPr lang="fr-FR" sz="1200" b="1" dirty="0">
              <a:latin typeface="Comic Sans MS" panose="030F0702030302020204" pitchFamily="66" charset="0"/>
            </a:endParaRPr>
          </a:p>
        </p:txBody>
      </p:sp>
    </p:spTree>
    <p:extLst>
      <p:ext uri="{BB962C8B-B14F-4D97-AF65-F5344CB8AC3E}">
        <p14:creationId xmlns:p14="http://schemas.microsoft.com/office/powerpoint/2010/main" val="100788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Les eucaryotes</a:t>
            </a:r>
          </a:p>
        </p:txBody>
      </p:sp>
      <p:sp>
        <p:nvSpPr>
          <p:cNvPr id="7171" name="ZoneTexte 3"/>
          <p:cNvSpPr txBox="1">
            <a:spLocks noChangeArrowheads="1"/>
          </p:cNvSpPr>
          <p:nvPr/>
        </p:nvSpPr>
        <p:spPr bwMode="auto">
          <a:xfrm>
            <a:off x="357188" y="2071688"/>
            <a:ext cx="8572500" cy="1200150"/>
          </a:xfrm>
          <a:prstGeom prst="rect">
            <a:avLst/>
          </a:prstGeom>
          <a:noFill/>
          <a:ln w="9525">
            <a:noFill/>
            <a:miter lim="800000"/>
            <a:headEnd/>
            <a:tailEnd/>
          </a:ln>
        </p:spPr>
        <p:txBody>
          <a:bodyPr>
            <a:spAutoFit/>
          </a:bodyPr>
          <a:lstStyle/>
          <a:p>
            <a:r>
              <a:rPr lang="fr-FR">
                <a:latin typeface="Comic Sans MS" pitchFamily="66" charset="0"/>
              </a:rPr>
              <a:t>Domaine regroupant tous les organismes uni- ou pluricellulaire se caractérisant par la présence d’un noyau et de mitochondries dans les cellules.</a:t>
            </a:r>
          </a:p>
          <a:p>
            <a:endParaRPr lang="fr-FR">
              <a:latin typeface="Comic Sans MS" pitchFamily="66" charset="0"/>
            </a:endParaRPr>
          </a:p>
          <a:p>
            <a:r>
              <a:rPr lang="fr-FR">
                <a:latin typeface="Comic Sans MS" pitchFamily="66" charset="0"/>
              </a:rPr>
              <a:t>Reproduction sexuée</a:t>
            </a:r>
          </a:p>
        </p:txBody>
      </p:sp>
    </p:spTree>
    <p:extLst>
      <p:ext uri="{BB962C8B-B14F-4D97-AF65-F5344CB8AC3E}">
        <p14:creationId xmlns:p14="http://schemas.microsoft.com/office/powerpoint/2010/main" val="1150546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50" y="285750"/>
            <a:ext cx="4953000" cy="6457950"/>
          </a:xfrm>
          <a:prstGeom prst="rect">
            <a:avLst/>
          </a:prstGeom>
          <a:noFill/>
          <a:ln w="9525">
            <a:noFill/>
            <a:miter lim="800000"/>
            <a:headEnd/>
            <a:tailEnd/>
          </a:ln>
        </p:spPr>
      </p:pic>
      <p:cxnSp>
        <p:nvCxnSpPr>
          <p:cNvPr id="8195" name="Connecteur droit avec flèche 3"/>
          <p:cNvCxnSpPr>
            <a:cxnSpLocks noChangeShapeType="1"/>
          </p:cNvCxnSpPr>
          <p:nvPr/>
        </p:nvCxnSpPr>
        <p:spPr bwMode="auto">
          <a:xfrm>
            <a:off x="2500313" y="428625"/>
            <a:ext cx="1000125" cy="1588"/>
          </a:xfrm>
          <a:prstGeom prst="straightConnector1">
            <a:avLst/>
          </a:prstGeom>
          <a:noFill/>
          <a:ln w="9525" algn="ctr">
            <a:solidFill>
              <a:schemeClr val="tx1"/>
            </a:solidFill>
            <a:round/>
            <a:headEnd/>
            <a:tailEnd type="arrow" w="med" len="med"/>
          </a:ln>
        </p:spPr>
      </p:cxnSp>
      <p:pic>
        <p:nvPicPr>
          <p:cNvPr id="8196" name="Image 5" descr="champignon-082s_small.jpg"/>
          <p:cNvPicPr>
            <a:picLocks noChangeAspect="1"/>
          </p:cNvPicPr>
          <p:nvPr/>
        </p:nvPicPr>
        <p:blipFill>
          <a:blip r:embed="rId3"/>
          <a:srcRect/>
          <a:stretch>
            <a:fillRect/>
          </a:stretch>
        </p:blipFill>
        <p:spPr bwMode="auto">
          <a:xfrm>
            <a:off x="3500438" y="0"/>
            <a:ext cx="857250" cy="1139825"/>
          </a:xfrm>
          <a:prstGeom prst="rect">
            <a:avLst/>
          </a:prstGeom>
          <a:noFill/>
          <a:ln w="9525">
            <a:noFill/>
            <a:miter lim="800000"/>
            <a:headEnd/>
            <a:tailEnd/>
          </a:ln>
        </p:spPr>
      </p:pic>
      <p:cxnSp>
        <p:nvCxnSpPr>
          <p:cNvPr id="8197" name="Connecteur droit avec flèche 9"/>
          <p:cNvCxnSpPr>
            <a:cxnSpLocks noChangeShapeType="1"/>
          </p:cNvCxnSpPr>
          <p:nvPr/>
        </p:nvCxnSpPr>
        <p:spPr bwMode="auto">
          <a:xfrm>
            <a:off x="3143250" y="1173163"/>
            <a:ext cx="2143125" cy="1587"/>
          </a:xfrm>
          <a:prstGeom prst="straightConnector1">
            <a:avLst/>
          </a:prstGeom>
          <a:noFill/>
          <a:ln w="9525" algn="ctr">
            <a:solidFill>
              <a:schemeClr val="tx1"/>
            </a:solidFill>
            <a:round/>
            <a:headEnd/>
            <a:tailEnd type="arrow" w="med" len="med"/>
          </a:ln>
        </p:spPr>
      </p:cxnSp>
      <p:sp>
        <p:nvSpPr>
          <p:cNvPr id="8198" name="ZoneTexte 15"/>
          <p:cNvSpPr txBox="1">
            <a:spLocks noChangeArrowheads="1"/>
          </p:cNvSpPr>
          <p:nvPr/>
        </p:nvSpPr>
        <p:spPr bwMode="auto">
          <a:xfrm>
            <a:off x="5643563" y="2714625"/>
            <a:ext cx="3017837" cy="554038"/>
          </a:xfrm>
          <a:prstGeom prst="rect">
            <a:avLst/>
          </a:prstGeom>
          <a:noFill/>
          <a:ln w="9525">
            <a:noFill/>
            <a:miter lim="800000"/>
            <a:headEnd/>
            <a:tailEnd/>
          </a:ln>
        </p:spPr>
        <p:txBody>
          <a:bodyPr wrap="none">
            <a:spAutoFit/>
          </a:bodyPr>
          <a:lstStyle/>
          <a:p>
            <a:r>
              <a:rPr lang="fr-FR" sz="1000" b="1">
                <a:latin typeface="Comic Sans MS" pitchFamily="66" charset="0"/>
              </a:rPr>
              <a:t>Exemple de métazoaires :</a:t>
            </a:r>
          </a:p>
          <a:p>
            <a:r>
              <a:rPr lang="fr-FR" sz="1000" b="1">
                <a:latin typeface="Comic Sans MS" pitchFamily="66" charset="0"/>
              </a:rPr>
              <a:t>Tardigrade (ourson d’eau), Seiche (mollusque)</a:t>
            </a:r>
          </a:p>
          <a:p>
            <a:r>
              <a:rPr lang="fr-FR" sz="1000" b="1">
                <a:latin typeface="Comic Sans MS" pitchFamily="66" charset="0"/>
              </a:rPr>
              <a:t>Arthropode, Tigre (chordé)</a:t>
            </a:r>
          </a:p>
        </p:txBody>
      </p:sp>
      <p:grpSp>
        <p:nvGrpSpPr>
          <p:cNvPr id="8199" name="Groupe 17"/>
          <p:cNvGrpSpPr>
            <a:grpSpLocks/>
          </p:cNvGrpSpPr>
          <p:nvPr/>
        </p:nvGrpSpPr>
        <p:grpSpPr bwMode="auto">
          <a:xfrm>
            <a:off x="5500688" y="357188"/>
            <a:ext cx="3143250" cy="2286000"/>
            <a:chOff x="5500694" y="357166"/>
            <a:chExt cx="3143272" cy="2286016"/>
          </a:xfrm>
        </p:grpSpPr>
        <p:pic>
          <p:nvPicPr>
            <p:cNvPr id="8212" name="Image 10" descr="seiche.jpg"/>
            <p:cNvPicPr>
              <a:picLocks noChangeAspect="1"/>
            </p:cNvPicPr>
            <p:nvPr/>
          </p:nvPicPr>
          <p:blipFill>
            <a:blip r:embed="rId4"/>
            <a:srcRect/>
            <a:stretch>
              <a:fillRect/>
            </a:stretch>
          </p:blipFill>
          <p:spPr bwMode="auto">
            <a:xfrm>
              <a:off x="7000892" y="357166"/>
              <a:ext cx="1606888" cy="1075945"/>
            </a:xfrm>
            <a:prstGeom prst="rect">
              <a:avLst/>
            </a:prstGeom>
            <a:noFill/>
            <a:ln w="9525">
              <a:noFill/>
              <a:miter lim="800000"/>
              <a:headEnd/>
              <a:tailEnd/>
            </a:ln>
          </p:spPr>
        </p:pic>
        <p:pic>
          <p:nvPicPr>
            <p:cNvPr id="8213" name="Image 12" descr="arthropode.jpg"/>
            <p:cNvPicPr>
              <a:picLocks noChangeAspect="1"/>
            </p:cNvPicPr>
            <p:nvPr/>
          </p:nvPicPr>
          <p:blipFill>
            <a:blip r:embed="rId5" cstate="print"/>
            <a:srcRect/>
            <a:stretch>
              <a:fillRect/>
            </a:stretch>
          </p:blipFill>
          <p:spPr bwMode="auto">
            <a:xfrm>
              <a:off x="5500694" y="1500173"/>
              <a:ext cx="1500197" cy="1125149"/>
            </a:xfrm>
            <a:prstGeom prst="rect">
              <a:avLst/>
            </a:prstGeom>
            <a:noFill/>
            <a:ln w="9525">
              <a:noFill/>
              <a:miter lim="800000"/>
              <a:headEnd/>
              <a:tailEnd/>
            </a:ln>
          </p:spPr>
        </p:pic>
        <p:pic>
          <p:nvPicPr>
            <p:cNvPr id="8214" name="Image 13" descr="tigre.jpg"/>
            <p:cNvPicPr>
              <a:picLocks noChangeAspect="1"/>
            </p:cNvPicPr>
            <p:nvPr/>
          </p:nvPicPr>
          <p:blipFill>
            <a:blip r:embed="rId6"/>
            <a:srcRect/>
            <a:stretch>
              <a:fillRect/>
            </a:stretch>
          </p:blipFill>
          <p:spPr bwMode="auto">
            <a:xfrm>
              <a:off x="7000892" y="1428736"/>
              <a:ext cx="1643074" cy="1214446"/>
            </a:xfrm>
            <a:prstGeom prst="rect">
              <a:avLst/>
            </a:prstGeom>
            <a:noFill/>
            <a:ln w="9525">
              <a:noFill/>
              <a:miter lim="800000"/>
              <a:headEnd/>
              <a:tailEnd/>
            </a:ln>
          </p:spPr>
        </p:pic>
        <p:pic>
          <p:nvPicPr>
            <p:cNvPr id="8215" name="Image 16" descr="Tardigrade.jpg"/>
            <p:cNvPicPr>
              <a:picLocks noChangeAspect="1"/>
            </p:cNvPicPr>
            <p:nvPr/>
          </p:nvPicPr>
          <p:blipFill>
            <a:blip r:embed="rId7"/>
            <a:srcRect/>
            <a:stretch>
              <a:fillRect/>
            </a:stretch>
          </p:blipFill>
          <p:spPr bwMode="auto">
            <a:xfrm>
              <a:off x="5500694" y="357166"/>
              <a:ext cx="1496954" cy="1143008"/>
            </a:xfrm>
            <a:prstGeom prst="rect">
              <a:avLst/>
            </a:prstGeom>
            <a:noFill/>
            <a:ln w="9525">
              <a:noFill/>
              <a:miter lim="800000"/>
              <a:headEnd/>
              <a:tailEnd/>
            </a:ln>
          </p:spPr>
        </p:pic>
      </p:grpSp>
      <p:cxnSp>
        <p:nvCxnSpPr>
          <p:cNvPr id="8200" name="Connecteur droit avec flèche 19"/>
          <p:cNvCxnSpPr>
            <a:cxnSpLocks noChangeShapeType="1"/>
          </p:cNvCxnSpPr>
          <p:nvPr/>
        </p:nvCxnSpPr>
        <p:spPr bwMode="auto">
          <a:xfrm>
            <a:off x="4357688" y="5643563"/>
            <a:ext cx="642937" cy="1587"/>
          </a:xfrm>
          <a:prstGeom prst="straightConnector1">
            <a:avLst/>
          </a:prstGeom>
          <a:noFill/>
          <a:ln w="9525" algn="ctr">
            <a:solidFill>
              <a:schemeClr val="tx1"/>
            </a:solidFill>
            <a:round/>
            <a:headEnd/>
            <a:tailEnd type="arrow" w="med" len="med"/>
          </a:ln>
        </p:spPr>
      </p:cxnSp>
      <p:grpSp>
        <p:nvGrpSpPr>
          <p:cNvPr id="8201" name="Groupe 22"/>
          <p:cNvGrpSpPr>
            <a:grpSpLocks/>
          </p:cNvGrpSpPr>
          <p:nvPr/>
        </p:nvGrpSpPr>
        <p:grpSpPr bwMode="auto">
          <a:xfrm>
            <a:off x="4991100" y="5021263"/>
            <a:ext cx="1009650" cy="979487"/>
            <a:chOff x="4990354" y="5021184"/>
            <a:chExt cx="1010406" cy="979559"/>
          </a:xfrm>
        </p:grpSpPr>
        <p:pic>
          <p:nvPicPr>
            <p:cNvPr id="8210" name="Image 20" descr="Paramecium.jpg"/>
            <p:cNvPicPr>
              <a:picLocks noChangeAspect="1"/>
            </p:cNvPicPr>
            <p:nvPr/>
          </p:nvPicPr>
          <p:blipFill>
            <a:blip r:embed="rId8"/>
            <a:srcRect/>
            <a:stretch>
              <a:fillRect/>
            </a:stretch>
          </p:blipFill>
          <p:spPr bwMode="auto">
            <a:xfrm>
              <a:off x="5072066" y="5088796"/>
              <a:ext cx="928694" cy="911947"/>
            </a:xfrm>
            <a:prstGeom prst="rect">
              <a:avLst/>
            </a:prstGeom>
            <a:noFill/>
            <a:ln w="9525">
              <a:noFill/>
              <a:miter lim="800000"/>
              <a:headEnd/>
              <a:tailEnd/>
            </a:ln>
          </p:spPr>
        </p:pic>
        <p:sp>
          <p:nvSpPr>
            <p:cNvPr id="8211" name="ZoneTexte 21"/>
            <p:cNvSpPr txBox="1">
              <a:spLocks noChangeArrowheads="1"/>
            </p:cNvSpPr>
            <p:nvPr/>
          </p:nvSpPr>
          <p:spPr bwMode="auto">
            <a:xfrm>
              <a:off x="4990354" y="5021184"/>
              <a:ext cx="800219" cy="246221"/>
            </a:xfrm>
            <a:prstGeom prst="rect">
              <a:avLst/>
            </a:prstGeom>
            <a:noFill/>
            <a:ln w="9525">
              <a:noFill/>
              <a:miter lim="800000"/>
              <a:headEnd/>
              <a:tailEnd/>
            </a:ln>
          </p:spPr>
          <p:txBody>
            <a:bodyPr wrap="none">
              <a:spAutoFit/>
            </a:bodyPr>
            <a:lstStyle/>
            <a:p>
              <a:r>
                <a:rPr lang="fr-FR" sz="1000" b="1">
                  <a:solidFill>
                    <a:schemeClr val="bg1"/>
                  </a:solidFill>
                  <a:latin typeface="Comic Sans MS" pitchFamily="66" charset="0"/>
                </a:rPr>
                <a:t>paramécie</a:t>
              </a:r>
            </a:p>
          </p:txBody>
        </p:sp>
      </p:grpSp>
      <p:sp>
        <p:nvSpPr>
          <p:cNvPr id="8202" name="Accolade fermante 23"/>
          <p:cNvSpPr>
            <a:spLocks/>
          </p:cNvSpPr>
          <p:nvPr/>
        </p:nvSpPr>
        <p:spPr bwMode="auto">
          <a:xfrm>
            <a:off x="4500563" y="3500438"/>
            <a:ext cx="142875" cy="928687"/>
          </a:xfrm>
          <a:prstGeom prst="rightBrace">
            <a:avLst>
              <a:gd name="adj1" fmla="val 8336"/>
              <a:gd name="adj2" fmla="val 50000"/>
            </a:avLst>
          </a:prstGeom>
          <a:noFill/>
          <a:ln w="9525" algn="ctr">
            <a:solidFill>
              <a:schemeClr val="tx1"/>
            </a:solidFill>
            <a:round/>
            <a:headEnd/>
            <a:tailEnd/>
          </a:ln>
        </p:spPr>
        <p:txBody>
          <a:bodyPr/>
          <a:lstStyle/>
          <a:p>
            <a:pPr eaLnBrk="0" hangingPunct="0"/>
            <a:endParaRPr lang="fr-FR" sz="1400">
              <a:latin typeface="Times New Roman" charset="0"/>
            </a:endParaRPr>
          </a:p>
        </p:txBody>
      </p:sp>
      <p:sp>
        <p:nvSpPr>
          <p:cNvPr id="8203" name="ZoneTexte 24"/>
          <p:cNvSpPr txBox="1">
            <a:spLocks noChangeArrowheads="1"/>
          </p:cNvSpPr>
          <p:nvPr/>
        </p:nvSpPr>
        <p:spPr bwMode="auto">
          <a:xfrm>
            <a:off x="4786313" y="3911600"/>
            <a:ext cx="3636962" cy="247650"/>
          </a:xfrm>
          <a:prstGeom prst="rect">
            <a:avLst/>
          </a:prstGeom>
          <a:noFill/>
          <a:ln w="9525">
            <a:noFill/>
            <a:miter lim="800000"/>
            <a:headEnd/>
            <a:tailEnd/>
          </a:ln>
        </p:spPr>
        <p:txBody>
          <a:bodyPr wrap="none">
            <a:spAutoFit/>
          </a:bodyPr>
          <a:lstStyle/>
          <a:p>
            <a:r>
              <a:rPr lang="fr-FR" sz="1000">
                <a:latin typeface="Comic Sans MS" pitchFamily="66" charset="0"/>
              </a:rPr>
              <a:t>« végétaux verts » (algues vertes et plantes terrestres)  </a:t>
            </a:r>
          </a:p>
        </p:txBody>
      </p:sp>
      <p:cxnSp>
        <p:nvCxnSpPr>
          <p:cNvPr id="8204" name="Connecteur droit avec flèche 26"/>
          <p:cNvCxnSpPr>
            <a:cxnSpLocks noChangeShapeType="1"/>
          </p:cNvCxnSpPr>
          <p:nvPr/>
        </p:nvCxnSpPr>
        <p:spPr bwMode="auto">
          <a:xfrm>
            <a:off x="4214813" y="4378325"/>
            <a:ext cx="1285875" cy="1588"/>
          </a:xfrm>
          <a:prstGeom prst="straightConnector1">
            <a:avLst/>
          </a:prstGeom>
          <a:noFill/>
          <a:ln w="9525" algn="ctr">
            <a:solidFill>
              <a:schemeClr val="tx1"/>
            </a:solidFill>
            <a:round/>
            <a:headEnd/>
            <a:tailEnd type="arrow" w="med" len="med"/>
          </a:ln>
        </p:spPr>
      </p:cxnSp>
      <p:pic>
        <p:nvPicPr>
          <p:cNvPr id="8205" name="Image 27" descr="plante.jpg"/>
          <p:cNvPicPr>
            <a:picLocks noChangeAspect="1"/>
          </p:cNvPicPr>
          <p:nvPr/>
        </p:nvPicPr>
        <p:blipFill>
          <a:blip r:embed="rId9"/>
          <a:srcRect/>
          <a:stretch>
            <a:fillRect/>
          </a:stretch>
        </p:blipFill>
        <p:spPr bwMode="auto">
          <a:xfrm>
            <a:off x="5595938" y="4214813"/>
            <a:ext cx="952500" cy="714375"/>
          </a:xfrm>
          <a:prstGeom prst="rect">
            <a:avLst/>
          </a:prstGeom>
          <a:noFill/>
          <a:ln w="9525">
            <a:noFill/>
            <a:miter lim="800000"/>
            <a:headEnd/>
            <a:tailEnd/>
          </a:ln>
        </p:spPr>
      </p:pic>
      <p:cxnSp>
        <p:nvCxnSpPr>
          <p:cNvPr id="8206" name="Connecteur droit avec flèche 29"/>
          <p:cNvCxnSpPr>
            <a:cxnSpLocks noChangeShapeType="1"/>
          </p:cNvCxnSpPr>
          <p:nvPr/>
        </p:nvCxnSpPr>
        <p:spPr bwMode="auto">
          <a:xfrm>
            <a:off x="3714750" y="3643313"/>
            <a:ext cx="1214438" cy="1587"/>
          </a:xfrm>
          <a:prstGeom prst="straightConnector1">
            <a:avLst/>
          </a:prstGeom>
          <a:noFill/>
          <a:ln w="9525" algn="ctr">
            <a:solidFill>
              <a:schemeClr val="tx1"/>
            </a:solidFill>
            <a:round/>
            <a:headEnd/>
            <a:tailEnd type="arrow" w="med" len="med"/>
          </a:ln>
        </p:spPr>
      </p:cxnSp>
      <p:pic>
        <p:nvPicPr>
          <p:cNvPr id="8207" name="Image 30" descr="algue_verte.jpg"/>
          <p:cNvPicPr>
            <a:picLocks noChangeAspect="1"/>
          </p:cNvPicPr>
          <p:nvPr/>
        </p:nvPicPr>
        <p:blipFill>
          <a:blip r:embed="rId10"/>
          <a:srcRect/>
          <a:stretch>
            <a:fillRect/>
          </a:stretch>
        </p:blipFill>
        <p:spPr bwMode="auto">
          <a:xfrm>
            <a:off x="5000625" y="3214688"/>
            <a:ext cx="928688" cy="696912"/>
          </a:xfrm>
          <a:prstGeom prst="rect">
            <a:avLst/>
          </a:prstGeom>
          <a:noFill/>
          <a:ln w="9525">
            <a:noFill/>
            <a:miter lim="800000"/>
            <a:headEnd/>
            <a:tailEnd/>
          </a:ln>
        </p:spPr>
      </p:pic>
      <p:cxnSp>
        <p:nvCxnSpPr>
          <p:cNvPr id="8208" name="Connecteur droit avec flèche 32"/>
          <p:cNvCxnSpPr>
            <a:cxnSpLocks noChangeShapeType="1"/>
          </p:cNvCxnSpPr>
          <p:nvPr/>
        </p:nvCxnSpPr>
        <p:spPr bwMode="auto">
          <a:xfrm rot="10800000" flipV="1">
            <a:off x="6643688" y="4143375"/>
            <a:ext cx="1143000" cy="428625"/>
          </a:xfrm>
          <a:prstGeom prst="straightConnector1">
            <a:avLst/>
          </a:prstGeom>
          <a:noFill/>
          <a:ln w="9525" algn="ctr">
            <a:solidFill>
              <a:schemeClr val="tx1"/>
            </a:solidFill>
            <a:round/>
            <a:headEnd/>
            <a:tailEnd type="arrow" w="med" len="med"/>
          </a:ln>
        </p:spPr>
      </p:cxnSp>
      <p:cxnSp>
        <p:nvCxnSpPr>
          <p:cNvPr id="8209" name="Connecteur droit avec flèche 34"/>
          <p:cNvCxnSpPr>
            <a:cxnSpLocks noChangeShapeType="1"/>
          </p:cNvCxnSpPr>
          <p:nvPr/>
        </p:nvCxnSpPr>
        <p:spPr bwMode="auto">
          <a:xfrm rot="10800000">
            <a:off x="5929313" y="3562350"/>
            <a:ext cx="428625" cy="36671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33142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643188" y="285750"/>
            <a:ext cx="3665537" cy="400050"/>
          </a:xfrm>
          <a:prstGeom prst="rect">
            <a:avLst/>
          </a:prstGeom>
          <a:gradFill>
            <a:gsLst>
              <a:gs pos="0">
                <a:schemeClr val="tx1">
                  <a:lumMod val="50000"/>
                  <a:lumOff val="50000"/>
                </a:schemeClr>
              </a:gs>
              <a:gs pos="50000">
                <a:srgbClr val="E5F5FF"/>
              </a:gs>
              <a:gs pos="100000">
                <a:srgbClr val="6A7176"/>
              </a:gs>
            </a:gsLst>
            <a:lin ang="5400000" scaled="1"/>
          </a:gradFill>
          <a:ln w="9525">
            <a:noFill/>
            <a:miter lim="800000"/>
            <a:headEnd/>
            <a:tailEnd/>
          </a:ln>
          <a:effectLst/>
        </p:spPr>
        <p:txBody>
          <a:bodyPr>
            <a:spAutoFit/>
          </a:bodyPr>
          <a:lstStyle/>
          <a:p>
            <a:pPr algn="ctr" fontAlgn="auto">
              <a:spcBef>
                <a:spcPts val="0"/>
              </a:spcBef>
              <a:spcAft>
                <a:spcPts val="0"/>
              </a:spcAft>
              <a:defRPr/>
            </a:pPr>
            <a:r>
              <a:rPr lang="fr-FR" sz="2000" dirty="0">
                <a:solidFill>
                  <a:srgbClr val="0000FF"/>
                </a:solidFill>
                <a:latin typeface="Comic Sans MS" pitchFamily="66" charset="0"/>
                <a:cs typeface="+mn-cs"/>
              </a:rPr>
              <a:t>La cellule eucaryote</a:t>
            </a:r>
          </a:p>
        </p:txBody>
      </p:sp>
      <p:sp>
        <p:nvSpPr>
          <p:cNvPr id="9219" name="ZoneTexte 2"/>
          <p:cNvSpPr txBox="1">
            <a:spLocks noChangeArrowheads="1"/>
          </p:cNvSpPr>
          <p:nvPr/>
        </p:nvSpPr>
        <p:spPr bwMode="auto">
          <a:xfrm>
            <a:off x="285750" y="785813"/>
            <a:ext cx="8572500" cy="584200"/>
          </a:xfrm>
          <a:prstGeom prst="rect">
            <a:avLst/>
          </a:prstGeom>
          <a:noFill/>
          <a:ln w="9525">
            <a:noFill/>
            <a:miter lim="800000"/>
            <a:headEnd/>
            <a:tailEnd/>
          </a:ln>
        </p:spPr>
        <p:txBody>
          <a:bodyPr>
            <a:spAutoFit/>
          </a:bodyPr>
          <a:lstStyle/>
          <a:p>
            <a:r>
              <a:rPr lang="fr-FR" sz="1600">
                <a:latin typeface="Comic Sans MS" pitchFamily="66" charset="0"/>
              </a:rPr>
              <a:t>Elle se distingue de la cellule procaryotes notamment par l’existence de compartiments appelés organites :</a:t>
            </a:r>
          </a:p>
        </p:txBody>
      </p:sp>
      <p:pic>
        <p:nvPicPr>
          <p:cNvPr id="4" name="Image 3" descr="Biological_cell.png"/>
          <p:cNvPicPr>
            <a:picLocks noChangeAspect="1"/>
          </p:cNvPicPr>
          <p:nvPr/>
        </p:nvPicPr>
        <p:blipFill>
          <a:blip r:embed="rId2"/>
          <a:stretch>
            <a:fillRect/>
          </a:stretch>
        </p:blipFill>
        <p:spPr>
          <a:xfrm>
            <a:off x="166688" y="2390775"/>
            <a:ext cx="4762500" cy="2895600"/>
          </a:xfrm>
          <a:prstGeom prst="rect">
            <a:avLst/>
          </a:prstGeom>
          <a:solidFill>
            <a:schemeClr val="accent2">
              <a:lumMod val="20000"/>
              <a:lumOff val="80000"/>
            </a:schemeClr>
          </a:solidFill>
        </p:spPr>
      </p:pic>
      <p:sp>
        <p:nvSpPr>
          <p:cNvPr id="9221" name="ZoneTexte 4"/>
          <p:cNvSpPr txBox="1">
            <a:spLocks noChangeArrowheads="1"/>
          </p:cNvSpPr>
          <p:nvPr/>
        </p:nvSpPr>
        <p:spPr bwMode="auto">
          <a:xfrm>
            <a:off x="166688" y="2033588"/>
            <a:ext cx="2581275" cy="338137"/>
          </a:xfrm>
          <a:prstGeom prst="rect">
            <a:avLst/>
          </a:prstGeom>
          <a:noFill/>
          <a:ln w="9525">
            <a:noFill/>
            <a:miter lim="800000"/>
            <a:headEnd/>
            <a:tailEnd/>
          </a:ln>
        </p:spPr>
        <p:txBody>
          <a:bodyPr wrap="none">
            <a:spAutoFit/>
          </a:bodyPr>
          <a:lstStyle/>
          <a:p>
            <a:r>
              <a:rPr lang="fr-FR" sz="1600" u="sng">
                <a:latin typeface="Comic Sans MS" pitchFamily="66" charset="0"/>
              </a:rPr>
              <a:t>Cellule eucaryote typique</a:t>
            </a:r>
          </a:p>
        </p:txBody>
      </p:sp>
      <p:sp>
        <p:nvSpPr>
          <p:cNvPr id="9222" name="ZoneTexte 5"/>
          <p:cNvSpPr txBox="1">
            <a:spLocks noChangeArrowheads="1"/>
          </p:cNvSpPr>
          <p:nvPr/>
        </p:nvSpPr>
        <p:spPr bwMode="auto">
          <a:xfrm>
            <a:off x="5000625" y="1285875"/>
            <a:ext cx="3643313" cy="5448300"/>
          </a:xfrm>
          <a:prstGeom prst="rect">
            <a:avLst/>
          </a:prstGeom>
          <a:noFill/>
          <a:ln w="9525">
            <a:noFill/>
            <a:miter lim="800000"/>
            <a:headEnd/>
            <a:tailEnd/>
          </a:ln>
        </p:spPr>
        <p:txBody>
          <a:bodyPr>
            <a:spAutoFit/>
          </a:bodyPr>
          <a:lstStyle/>
          <a:p>
            <a:pPr>
              <a:buFont typeface="Arial" charset="0"/>
              <a:buChar char="•"/>
            </a:pPr>
            <a:r>
              <a:rPr lang="fr-FR" sz="1200">
                <a:latin typeface="Comic Sans MS" pitchFamily="66" charset="0"/>
              </a:rPr>
              <a:t> 1 : nucléole : sous compartiment du noyau lieu de la transcription des ARN ribosomiques.</a:t>
            </a:r>
          </a:p>
          <a:p>
            <a:pPr>
              <a:buFont typeface="Arial" charset="0"/>
              <a:buChar char="•"/>
            </a:pPr>
            <a:r>
              <a:rPr lang="fr-FR" sz="1200">
                <a:latin typeface="Comic Sans MS" pitchFamily="66" charset="0"/>
              </a:rPr>
              <a:t> 2 : noyau : organite contenant la majorité du matériel génétique</a:t>
            </a:r>
          </a:p>
          <a:p>
            <a:pPr>
              <a:buFont typeface="Arial" charset="0"/>
              <a:buChar char="•"/>
            </a:pPr>
            <a:r>
              <a:rPr lang="fr-FR" sz="1200">
                <a:latin typeface="Comic Sans MS" pitchFamily="66" charset="0"/>
              </a:rPr>
              <a:t> 3 : ribosomes</a:t>
            </a:r>
          </a:p>
          <a:p>
            <a:pPr>
              <a:buFont typeface="Arial" charset="0"/>
              <a:buChar char="•"/>
            </a:pPr>
            <a:r>
              <a:rPr lang="fr-FR" sz="1200">
                <a:latin typeface="Comic Sans MS" pitchFamily="66" charset="0"/>
              </a:rPr>
              <a:t> 4 : vésicule : Circulant dans le cytoplasme, elle peut stocker, transporter ou encore digérer des produits et déchets cellulaires.</a:t>
            </a:r>
          </a:p>
          <a:p>
            <a:pPr>
              <a:buFont typeface="Arial" charset="0"/>
              <a:buChar char="•"/>
            </a:pPr>
            <a:r>
              <a:rPr lang="fr-FR" sz="1200">
                <a:latin typeface="Comic Sans MS" pitchFamily="66" charset="0"/>
              </a:rPr>
              <a:t> 5 : réticulum endoplasmique granuleux : site de la synthèse et du repliement des protéines</a:t>
            </a:r>
          </a:p>
          <a:p>
            <a:pPr>
              <a:buFont typeface="Arial" charset="0"/>
              <a:buChar char="•"/>
            </a:pPr>
            <a:r>
              <a:rPr lang="fr-FR" sz="1200">
                <a:latin typeface="Comic Sans MS" pitchFamily="66" charset="0"/>
              </a:rPr>
              <a:t> 6 : appareil de Golgi : lieu où certaines protéines sont modifiées et rôle dans la sécrétion des protéines</a:t>
            </a:r>
          </a:p>
          <a:p>
            <a:pPr>
              <a:buFont typeface="Arial" charset="0"/>
              <a:buChar char="•"/>
            </a:pPr>
            <a:r>
              <a:rPr lang="fr-FR" sz="1200">
                <a:latin typeface="Comic Sans MS" pitchFamily="66" charset="0"/>
              </a:rPr>
              <a:t> 7 : microtubule</a:t>
            </a:r>
          </a:p>
          <a:p>
            <a:pPr>
              <a:buFont typeface="Arial" charset="0"/>
              <a:buChar char="•"/>
            </a:pPr>
            <a:r>
              <a:rPr lang="fr-FR" sz="1200">
                <a:latin typeface="Comic Sans MS" pitchFamily="66" charset="0"/>
              </a:rPr>
              <a:t> 8 : réticulum endoplasmique lisse : intervient dans plusieurs processus métaboliques (synthèse des lipides, métabolisme du calcium (stokage)), rôle dans la détoxification de la cellule…</a:t>
            </a:r>
          </a:p>
          <a:p>
            <a:pPr>
              <a:buFont typeface="Arial" charset="0"/>
              <a:buChar char="•"/>
            </a:pPr>
            <a:r>
              <a:rPr lang="fr-FR" sz="1200">
                <a:latin typeface="Comic Sans MS" pitchFamily="66" charset="0"/>
              </a:rPr>
              <a:t> 9 : mitochondrie : « centrale énergétique », siège des deux dernières étapes de la respiration. Possède son propre matériel génétique (ADN mitochondrial).</a:t>
            </a:r>
          </a:p>
          <a:p>
            <a:pPr>
              <a:buFont typeface="Arial" charset="0"/>
              <a:buChar char="•"/>
            </a:pPr>
            <a:r>
              <a:rPr lang="fr-FR" sz="1200">
                <a:latin typeface="Comic Sans MS" pitchFamily="66" charset="0"/>
              </a:rPr>
              <a:t> 10 : lysosome : digestion intracellulaire</a:t>
            </a:r>
          </a:p>
          <a:p>
            <a:pPr>
              <a:buFont typeface="Arial" charset="0"/>
              <a:buChar char="•"/>
            </a:pPr>
            <a:r>
              <a:rPr lang="fr-FR" sz="1200">
                <a:latin typeface="Comic Sans MS" pitchFamily="66" charset="0"/>
              </a:rPr>
              <a:t> 11 : cytoplasme : désigne contenu de la cellule, émulsion colloïdale constituée par le cytosol, phase liquide où baigne les organites</a:t>
            </a:r>
          </a:p>
          <a:p>
            <a:pPr>
              <a:buFont typeface="Arial" charset="0"/>
              <a:buChar char="•"/>
            </a:pPr>
            <a:r>
              <a:rPr lang="fr-FR" sz="1200">
                <a:latin typeface="Comic Sans MS" pitchFamily="66" charset="0"/>
              </a:rPr>
              <a:t> 12 : peroxysome : détoxification de la cellule</a:t>
            </a:r>
          </a:p>
          <a:p>
            <a:pPr>
              <a:buFont typeface="Arial" charset="0"/>
              <a:buChar char="•"/>
            </a:pPr>
            <a:r>
              <a:rPr lang="fr-FR" sz="1200">
                <a:latin typeface="Comic Sans MS" pitchFamily="66" charset="0"/>
              </a:rPr>
              <a:t> 13 : centrosome (centre organisateur des microtubules) </a:t>
            </a:r>
          </a:p>
        </p:txBody>
      </p:sp>
    </p:spTree>
    <p:extLst>
      <p:ext uri="{BB962C8B-B14F-4D97-AF65-F5344CB8AC3E}">
        <p14:creationId xmlns:p14="http://schemas.microsoft.com/office/powerpoint/2010/main" val="4103820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_presentation">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Thème_presentation</Template>
  <TotalTime>1409</TotalTime>
  <Words>3747</Words>
  <Application>Microsoft Office PowerPoint</Application>
  <PresentationFormat>Affichage à l'écran (4:3)</PresentationFormat>
  <Paragraphs>427</Paragraphs>
  <Slides>41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Comic Sans MS</vt:lpstr>
      <vt:lpstr>Courier New</vt:lpstr>
      <vt:lpstr>Symbol</vt:lpstr>
      <vt:lpstr>Times New Roman</vt:lpstr>
      <vt:lpstr>Wingdings</vt:lpstr>
      <vt:lpstr>Thème_presentation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gwennaele</dc:creator>
  <cp:lastModifiedBy>fichant</cp:lastModifiedBy>
  <cp:revision>20</cp:revision>
  <dcterms:created xsi:type="dcterms:W3CDTF">2016-03-10T11:54:10Z</dcterms:created>
  <dcterms:modified xsi:type="dcterms:W3CDTF">2020-09-07T12:51:03Z</dcterms:modified>
</cp:coreProperties>
</file>