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5" r:id="rId3"/>
    <p:sldId id="266" r:id="rId4"/>
    <p:sldId id="268" r:id="rId5"/>
    <p:sldId id="269" r:id="rId6"/>
    <p:sldId id="257" r:id="rId7"/>
    <p:sldId id="258" r:id="rId8"/>
    <p:sldId id="260" r:id="rId9"/>
    <p:sldId id="261" r:id="rId10"/>
    <p:sldId id="262" r:id="rId11"/>
    <p:sldId id="263" r:id="rId12"/>
    <p:sldId id="264" r:id="rId13"/>
    <p:sldId id="271" r:id="rId14"/>
    <p:sldId id="272" r:id="rId15"/>
    <p:sldId id="274" r:id="rId16"/>
    <p:sldId id="275" r:id="rId17"/>
    <p:sldId id="270" r:id="rId18"/>
    <p:sldId id="27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chant" initials="f" lastIdx="0" clrIdx="0">
    <p:extLst>
      <p:ext uri="{19B8F6BF-5375-455C-9EA6-DF929625EA0E}">
        <p15:presenceInfo xmlns:p15="http://schemas.microsoft.com/office/powerpoint/2012/main" userId="ficha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7" autoAdjust="0"/>
    <p:restoredTop sz="94660"/>
  </p:normalViewPr>
  <p:slideViewPr>
    <p:cSldViewPr snapToGrid="0">
      <p:cViewPr varScale="1">
        <p:scale>
          <a:sx n="74" d="100"/>
          <a:sy n="74" d="100"/>
        </p:scale>
        <p:origin x="67"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C15F7-CC12-4750-82D8-B9D45E89C6F3}" type="datetimeFigureOut">
              <a:rPr lang="en-US" smtClean="0"/>
              <a:t>11/29/2017</a:t>
            </a:fld>
            <a:endParaRPr lang="en-US"/>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EA1C5-8B97-4EAD-BAA7-930F378F0BDB}" type="slidenum">
              <a:rPr lang="en-US" smtClean="0"/>
              <a:t>‹N°›</a:t>
            </a:fld>
            <a:endParaRPr lang="en-US"/>
          </a:p>
        </p:txBody>
      </p:sp>
    </p:spTree>
    <p:extLst>
      <p:ext uri="{BB962C8B-B14F-4D97-AF65-F5344CB8AC3E}">
        <p14:creationId xmlns:p14="http://schemas.microsoft.com/office/powerpoint/2010/main" val="68674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distribution of reaction times is therefore : la </a:t>
            </a:r>
            <a:r>
              <a:rPr lang="fr-FR" dirty="0" smtClean="0"/>
              <a:t>distribution des temps de réaction est donc</a:t>
            </a:r>
            <a:endParaRPr lang="en-US" dirty="0"/>
          </a:p>
        </p:txBody>
      </p:sp>
      <p:sp>
        <p:nvSpPr>
          <p:cNvPr id="4" name="Espace réservé du numéro de diapositive 3"/>
          <p:cNvSpPr>
            <a:spLocks noGrp="1"/>
          </p:cNvSpPr>
          <p:nvPr>
            <p:ph type="sldNum" sz="quarter" idx="10"/>
          </p:nvPr>
        </p:nvSpPr>
        <p:spPr/>
        <p:txBody>
          <a:bodyPr/>
          <a:lstStyle/>
          <a:p>
            <a:fld id="{11BEA1C5-8B97-4EAD-BAA7-930F378F0BDB}" type="slidenum">
              <a:rPr lang="en-US" smtClean="0"/>
              <a:t>8</a:t>
            </a:fld>
            <a:endParaRPr lang="en-US"/>
          </a:p>
        </p:txBody>
      </p:sp>
    </p:spTree>
    <p:extLst>
      <p:ext uri="{BB962C8B-B14F-4D97-AF65-F5344CB8AC3E}">
        <p14:creationId xmlns:p14="http://schemas.microsoft.com/office/powerpoint/2010/main" val="414402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BEA1C5-8B97-4EAD-BAA7-930F378F0BDB}" type="slidenum">
              <a:rPr lang="en-US" smtClean="0"/>
              <a:t>17</a:t>
            </a:fld>
            <a:endParaRPr lang="en-US"/>
          </a:p>
        </p:txBody>
      </p:sp>
    </p:spTree>
    <p:extLst>
      <p:ext uri="{BB962C8B-B14F-4D97-AF65-F5344CB8AC3E}">
        <p14:creationId xmlns:p14="http://schemas.microsoft.com/office/powerpoint/2010/main" val="394451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19848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240733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85108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157524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222299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60607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8" name="Espace réservé du pied de page 4"/>
          <p:cNvSpPr>
            <a:spLocks noGrp="1"/>
          </p:cNvSpPr>
          <p:nvPr>
            <p:ph type="ftr" sz="quarter" idx="11"/>
          </p:nvPr>
        </p:nvSpPr>
        <p:spPr/>
        <p:txBody>
          <a:bodyPr/>
          <a:lstStyle>
            <a:lvl1pPr>
              <a:defRPr/>
            </a:lvl1pPr>
          </a:lstStyle>
          <a:p>
            <a:endParaRPr lang="fr-FR"/>
          </a:p>
        </p:txBody>
      </p:sp>
      <p:sp>
        <p:nvSpPr>
          <p:cNvPr id="9"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138654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4" name="Espace réservé du pied de page 4"/>
          <p:cNvSpPr>
            <a:spLocks noGrp="1"/>
          </p:cNvSpPr>
          <p:nvPr>
            <p:ph type="ftr" sz="quarter" idx="11"/>
          </p:nvPr>
        </p:nvSpPr>
        <p:spPr/>
        <p:txBody>
          <a:bodyPr/>
          <a:lstStyle>
            <a:lvl1pPr>
              <a:defRPr/>
            </a:lvl1pPr>
          </a:lstStyle>
          <a:p>
            <a:endParaRPr lang="fr-FR"/>
          </a:p>
        </p:txBody>
      </p:sp>
      <p:sp>
        <p:nvSpPr>
          <p:cNvPr id="5"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106128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3" name="Espace réservé du pied de page 4"/>
          <p:cNvSpPr>
            <a:spLocks noGrp="1"/>
          </p:cNvSpPr>
          <p:nvPr>
            <p:ph type="ftr" sz="quarter" idx="11"/>
          </p:nvPr>
        </p:nvSpPr>
        <p:spPr/>
        <p:txBody>
          <a:bodyPr/>
          <a:lstStyle>
            <a:lvl1pPr>
              <a:defRPr/>
            </a:lvl1pPr>
          </a:lstStyle>
          <a:p>
            <a:endParaRPr lang="fr-FR"/>
          </a:p>
        </p:txBody>
      </p:sp>
      <p:sp>
        <p:nvSpPr>
          <p:cNvPr id="4"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655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12323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3E8C3C74-D114-400F-832F-0CB9405B613E}" type="datetimeFigureOut">
              <a:rPr lang="fr-FR" smtClean="0"/>
              <a:t>29/11/2017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427802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50000">
              <a:srgbClr val="E5F5FF"/>
            </a:gs>
            <a:gs pos="100000">
              <a:srgbClr val="6A7176"/>
            </a:gs>
          </a:gsLst>
          <a:lin ang="5400000" scaled="1"/>
          <a:tileRect/>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3E8C3C74-D114-400F-832F-0CB9405B613E}" type="datetimeFigureOut">
              <a:rPr lang="fr-FR" smtClean="0"/>
              <a:t>29/11/2017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319E1444-B8D6-4B40-A73F-31B9B2197407}" type="slidenum">
              <a:rPr lang="fr-FR" smtClean="0"/>
              <a:t>‹N°›</a:t>
            </a:fld>
            <a:endParaRPr lang="fr-FR"/>
          </a:p>
        </p:txBody>
      </p:sp>
    </p:spTree>
    <p:extLst>
      <p:ext uri="{BB962C8B-B14F-4D97-AF65-F5344CB8AC3E}">
        <p14:creationId xmlns:p14="http://schemas.microsoft.com/office/powerpoint/2010/main" val="32895628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0.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7377" y="1656180"/>
            <a:ext cx="8063345" cy="3416320"/>
          </a:xfrm>
          <a:prstGeom prst="rect">
            <a:avLst/>
          </a:prstGeom>
          <a:noFill/>
        </p:spPr>
        <p:txBody>
          <a:bodyPr wrap="square" rtlCol="0">
            <a:spAutoFit/>
          </a:bodyPr>
          <a:lstStyle/>
          <a:p>
            <a:pPr algn="just"/>
            <a:r>
              <a:rPr lang="en-US" dirty="0" smtClean="0"/>
              <a:t>Description of the time behavior of a spatially homogeneous chemical system</a:t>
            </a:r>
          </a:p>
          <a:p>
            <a:pPr algn="just"/>
            <a:endParaRPr lang="en-US" dirty="0" smtClean="0"/>
          </a:p>
          <a:p>
            <a:pPr algn="just"/>
            <a:r>
              <a:rPr lang="en-US" dirty="0" smtClean="0"/>
              <a:t>Two formalisms:</a:t>
            </a:r>
          </a:p>
          <a:p>
            <a:pPr algn="just"/>
            <a:endParaRPr lang="en-US" dirty="0" smtClean="0"/>
          </a:p>
          <a:p>
            <a:pPr marL="742950" lvl="1" indent="-285750" algn="just">
              <a:buFont typeface="Wingdings" panose="05000000000000000000" pitchFamily="2" charset="2"/>
              <a:buChar char="Ø"/>
            </a:pPr>
            <a:r>
              <a:rPr lang="en-US" dirty="0" smtClean="0"/>
              <a:t>The deterministic approach: it regards the time evolution as a continuous, wholly predictable process which is governed by a set of coupled, ordinary differential equations (the “reaction-rate equations”)</a:t>
            </a:r>
          </a:p>
          <a:p>
            <a:pPr lvl="1" algn="just"/>
            <a:endParaRPr lang="en-US" dirty="0" smtClean="0"/>
          </a:p>
          <a:p>
            <a:pPr marL="742950" lvl="1" indent="-285750" algn="just">
              <a:buFont typeface="Wingdings" panose="05000000000000000000" pitchFamily="2" charset="2"/>
              <a:buChar char="Ø"/>
            </a:pPr>
            <a:r>
              <a:rPr lang="en-US" dirty="0" smtClean="0"/>
              <a:t> the stochastic approach: it considers the time evolution as a kind of random-walk process which is governed by a single differential-difference equation (the “master equation”), but unfortunately the stochastic master equation is often mathematically intractable.</a:t>
            </a:r>
          </a:p>
        </p:txBody>
      </p:sp>
      <p:sp>
        <p:nvSpPr>
          <p:cNvPr id="6" name="Rectangle 6"/>
          <p:cNvSpPr>
            <a:spLocks noChangeArrowheads="1"/>
          </p:cNvSpPr>
          <p:nvPr/>
        </p:nvSpPr>
        <p:spPr bwMode="auto">
          <a:xfrm>
            <a:off x="2879010" y="331190"/>
            <a:ext cx="3385980" cy="460132"/>
          </a:xfrm>
          <a:prstGeom prst="rect">
            <a:avLst/>
          </a:prstGeom>
          <a:noFill/>
          <a:ln w="9525">
            <a:noFill/>
            <a:miter lim="800000"/>
            <a:headEnd/>
            <a:tailEnd/>
          </a:ln>
        </p:spPr>
        <p:txBody>
          <a:bodyPr wrap="square">
            <a:spAutoFit/>
          </a:bodyPr>
          <a:lstStyle/>
          <a:p>
            <a:pPr algn="ctr"/>
            <a:r>
              <a:rPr lang="en-US" sz="2400" dirty="0" smtClean="0">
                <a:solidFill>
                  <a:schemeClr val="accent1">
                    <a:lumMod val="75000"/>
                  </a:schemeClr>
                </a:solidFill>
                <a:latin typeface="+mj-lt"/>
              </a:rPr>
              <a:t>Stochastic process</a:t>
            </a:r>
            <a:endParaRPr lang="en-US" sz="2400" dirty="0">
              <a:solidFill>
                <a:schemeClr val="accent1">
                  <a:lumMod val="75000"/>
                </a:schemeClr>
              </a:solidFill>
              <a:latin typeface="+mj-lt"/>
            </a:endParaRPr>
          </a:p>
        </p:txBody>
      </p:sp>
    </p:spTree>
    <p:extLst>
      <p:ext uri="{BB962C8B-B14F-4D97-AF65-F5344CB8AC3E}">
        <p14:creationId xmlns:p14="http://schemas.microsoft.com/office/powerpoint/2010/main" val="541978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898071" y="233218"/>
            <a:ext cx="7347858" cy="461665"/>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  </a:t>
            </a:r>
            <a:r>
              <a:rPr lang="fr-FR" sz="2400" dirty="0" err="1" smtClean="0">
                <a:solidFill>
                  <a:schemeClr val="accent1">
                    <a:lumMod val="75000"/>
                  </a:schemeClr>
                </a:solidFill>
                <a:latin typeface="+mj-lt"/>
              </a:rPr>
              <a:t>Gillepsie</a:t>
            </a:r>
            <a:r>
              <a:rPr lang="fr-FR" sz="2400" dirty="0" smtClean="0">
                <a:solidFill>
                  <a:schemeClr val="accent1">
                    <a:lumMod val="75000"/>
                  </a:schemeClr>
                </a:solidFill>
                <a:latin typeface="+mj-lt"/>
              </a:rPr>
              <a:t> </a:t>
            </a:r>
            <a:r>
              <a:rPr lang="fr-FR" sz="2400" dirty="0" err="1" smtClean="0">
                <a:solidFill>
                  <a:schemeClr val="accent1">
                    <a:lumMod val="75000"/>
                  </a:schemeClr>
                </a:solidFill>
                <a:latin typeface="+mj-lt"/>
              </a:rPr>
              <a:t>algorithm</a:t>
            </a:r>
            <a:r>
              <a:rPr lang="fr-FR" sz="2400" dirty="0" smtClean="0">
                <a:solidFill>
                  <a:schemeClr val="accent1">
                    <a:lumMod val="75000"/>
                  </a:schemeClr>
                </a:solidFill>
                <a:latin typeface="+mj-lt"/>
              </a:rPr>
              <a:t> </a:t>
            </a:r>
            <a:endParaRPr lang="fr-FR" sz="2400" dirty="0">
              <a:solidFill>
                <a:schemeClr val="accent1">
                  <a:lumMod val="75000"/>
                </a:schemeClr>
              </a:solidFill>
              <a:latin typeface="+mj-lt"/>
            </a:endParaRPr>
          </a:p>
        </p:txBody>
      </p:sp>
      <p:sp>
        <p:nvSpPr>
          <p:cNvPr id="3" name="Rectangle 2"/>
          <p:cNvSpPr/>
          <p:nvPr/>
        </p:nvSpPr>
        <p:spPr>
          <a:xfrm>
            <a:off x="195942" y="918313"/>
            <a:ext cx="8654143" cy="1815882"/>
          </a:xfrm>
          <a:prstGeom prst="rect">
            <a:avLst/>
          </a:prstGeom>
        </p:spPr>
        <p:txBody>
          <a:bodyPr wrap="square">
            <a:spAutoFit/>
          </a:bodyPr>
          <a:lstStyle/>
          <a:p>
            <a:pPr algn="just"/>
            <a:r>
              <a:rPr lang="en-US" sz="1600" dirty="0" smtClean="0"/>
              <a:t>The system to be simulated involves:</a:t>
            </a:r>
          </a:p>
          <a:p>
            <a:pPr marL="742950" lvl="1" indent="-285750" algn="just">
              <a:buFont typeface="Arial" panose="020B0604020202020204" pitchFamily="34" charset="0"/>
              <a:buChar char="•"/>
            </a:pPr>
            <a:r>
              <a:rPr lang="en-US" sz="1600" i="1" dirty="0" smtClean="0"/>
              <a:t>N</a:t>
            </a:r>
            <a:r>
              <a:rPr lang="en-US" sz="1600" dirty="0" smtClean="0"/>
              <a:t> molecular species {</a:t>
            </a:r>
            <a:r>
              <a:rPr lang="en-US" sz="1600" i="1" dirty="0" smtClean="0">
                <a:latin typeface="Cambria Math" panose="02040503050406030204" pitchFamily="18" charset="0"/>
                <a:ea typeface="Cambria Math" panose="02040503050406030204" pitchFamily="18" charset="0"/>
              </a:rPr>
              <a:t>S</a:t>
            </a:r>
            <a:r>
              <a:rPr lang="en-US" sz="1600" i="1" baseline="-25000" dirty="0" smtClean="0">
                <a:latin typeface="Cambria Math" panose="02040503050406030204" pitchFamily="18" charset="0"/>
                <a:ea typeface="Cambria Math" panose="02040503050406030204" pitchFamily="18" charset="0"/>
              </a:rPr>
              <a:t>1</a:t>
            </a:r>
            <a:r>
              <a:rPr lang="en-US" sz="1600" dirty="0" smtClean="0"/>
              <a:t>,. . </a:t>
            </a:r>
            <a:r>
              <a:rPr lang="en-US" sz="1600" i="1" dirty="0" smtClean="0"/>
              <a:t>.</a:t>
            </a:r>
            <a:r>
              <a:rPr lang="en-US" sz="1600" dirty="0" smtClean="0"/>
              <a:t> , </a:t>
            </a:r>
            <a:r>
              <a:rPr lang="en-US" sz="1600" i="1" dirty="0" smtClean="0">
                <a:latin typeface="Cambria Math" panose="02040503050406030204" pitchFamily="18" charset="0"/>
                <a:ea typeface="Cambria Math" panose="02040503050406030204" pitchFamily="18" charset="0"/>
              </a:rPr>
              <a:t>S</a:t>
            </a:r>
            <a:r>
              <a:rPr lang="en-US" sz="1600" i="1" baseline="-25000" dirty="0" smtClean="0">
                <a:latin typeface="Cambria Math" panose="02040503050406030204" pitchFamily="18" charset="0"/>
                <a:ea typeface="Cambria Math" panose="02040503050406030204" pitchFamily="18" charset="0"/>
              </a:rPr>
              <a:t>N</a:t>
            </a:r>
            <a:r>
              <a:rPr lang="en-US" sz="1600" dirty="0" smtClean="0"/>
              <a:t>} represented by a vector of dynamic state </a:t>
            </a:r>
          </a:p>
          <a:p>
            <a:pPr lvl="1" algn="just"/>
            <a:r>
              <a:rPr lang="en-US" sz="1600" i="1" dirty="0" smtClean="0">
                <a:latin typeface="Cambria Math" panose="02040503050406030204" pitchFamily="18" charset="0"/>
                <a:ea typeface="Cambria Math" panose="02040503050406030204" pitchFamily="18" charset="0"/>
              </a:rPr>
              <a:t>X </a:t>
            </a:r>
            <a:r>
              <a:rPr lang="en-US" sz="1600" dirty="0" smtClean="0">
                <a:latin typeface="Cambria Math" panose="02040503050406030204" pitchFamily="18" charset="0"/>
                <a:ea typeface="Cambria Math" panose="02040503050406030204" pitchFamily="18" charset="0"/>
              </a:rPr>
              <a:t>(</a:t>
            </a:r>
            <a:r>
              <a:rPr lang="en-US" sz="1600" i="1" dirty="0" smtClean="0">
                <a:ea typeface="Cambria Math" panose="02040503050406030204" pitchFamily="18" charset="0"/>
              </a:rPr>
              <a:t>t</a:t>
            </a:r>
            <a:r>
              <a:rPr lang="en-US" sz="1600" dirty="0" smtClean="0">
                <a:latin typeface="Cambria Math" panose="02040503050406030204" pitchFamily="18" charset="0"/>
                <a:ea typeface="Cambria Math" panose="02040503050406030204" pitchFamily="18" charset="0"/>
              </a:rPr>
              <a:t>)</a:t>
            </a:r>
            <a:r>
              <a:rPr lang="en-US" sz="1600" dirty="0" smtClean="0"/>
              <a:t> = (</a:t>
            </a:r>
            <a:r>
              <a:rPr lang="en-US" sz="1600" i="1" dirty="0" smtClean="0">
                <a:latin typeface="Cambria Math" panose="02040503050406030204" pitchFamily="18" charset="0"/>
                <a:ea typeface="Cambria Math" panose="02040503050406030204" pitchFamily="18" charset="0"/>
              </a:rPr>
              <a:t>X</a:t>
            </a:r>
            <a:r>
              <a:rPr lang="en-US" sz="1600" i="1" baseline="-25000" dirty="0" smtClean="0">
                <a:latin typeface="Cambria Math" panose="02040503050406030204" pitchFamily="18" charset="0"/>
                <a:ea typeface="Cambria Math" panose="02040503050406030204" pitchFamily="18" charset="0"/>
              </a:rPr>
              <a:t>1 </a:t>
            </a:r>
            <a:r>
              <a:rPr lang="en-US" sz="1600" dirty="0">
                <a:ea typeface="Cambria Math" panose="02040503050406030204" pitchFamily="18" charset="0"/>
              </a:rPr>
              <a:t>(</a:t>
            </a:r>
            <a:r>
              <a:rPr lang="en-US" sz="1600" i="1" dirty="0" smtClean="0">
                <a:ea typeface="Cambria Math" panose="02040503050406030204" pitchFamily="18" charset="0"/>
              </a:rPr>
              <a:t>t</a:t>
            </a:r>
            <a:r>
              <a:rPr lang="en-US" sz="1600" dirty="0" smtClean="0"/>
              <a:t>), ..., </a:t>
            </a:r>
            <a:r>
              <a:rPr lang="en-US" sz="1600" i="1" dirty="0" smtClean="0">
                <a:latin typeface="Cambria Math" panose="02040503050406030204" pitchFamily="18" charset="0"/>
                <a:ea typeface="Cambria Math" panose="02040503050406030204" pitchFamily="18" charset="0"/>
              </a:rPr>
              <a:t>X</a:t>
            </a:r>
            <a:r>
              <a:rPr lang="en-US" sz="1600" i="1" baseline="-25000" dirty="0" smtClean="0">
                <a:latin typeface="Cambria Math" panose="02040503050406030204" pitchFamily="18" charset="0"/>
                <a:ea typeface="Cambria Math" panose="02040503050406030204" pitchFamily="18" charset="0"/>
              </a:rPr>
              <a:t>N </a:t>
            </a:r>
            <a:r>
              <a:rPr lang="en-US" sz="1600" dirty="0" smtClean="0">
                <a:ea typeface="Cambria Math" panose="02040503050406030204" pitchFamily="18" charset="0"/>
              </a:rPr>
              <a:t>(</a:t>
            </a:r>
            <a:r>
              <a:rPr lang="en-US" sz="1600" i="1" dirty="0" smtClean="0">
                <a:ea typeface="Cambria Math" panose="02040503050406030204" pitchFamily="18" charset="0"/>
              </a:rPr>
              <a:t>t</a:t>
            </a:r>
            <a:r>
              <a:rPr lang="en-US" sz="1600" dirty="0" smtClean="0"/>
              <a:t>)) where </a:t>
            </a:r>
            <a:r>
              <a:rPr lang="en-US" sz="1600" i="1" dirty="0" smtClean="0">
                <a:latin typeface="Cambria Math" panose="02040503050406030204" pitchFamily="18" charset="0"/>
                <a:ea typeface="Cambria Math" panose="02040503050406030204" pitchFamily="18" charset="0"/>
              </a:rPr>
              <a:t>X</a:t>
            </a:r>
            <a:r>
              <a:rPr lang="en-US" sz="1600" i="1" baseline="-25000" dirty="0" smtClean="0">
                <a:latin typeface="Cambria Math" panose="02040503050406030204" pitchFamily="18" charset="0"/>
                <a:ea typeface="Cambria Math" panose="02040503050406030204" pitchFamily="18" charset="0"/>
              </a:rPr>
              <a:t>i </a:t>
            </a:r>
            <a:r>
              <a:rPr lang="en-US" sz="1600" dirty="0" smtClean="0">
                <a:ea typeface="Cambria Math" panose="02040503050406030204" pitchFamily="18" charset="0"/>
              </a:rPr>
              <a:t>(</a:t>
            </a:r>
            <a:r>
              <a:rPr lang="en-US" sz="1600" i="1" dirty="0" smtClean="0">
                <a:ea typeface="Cambria Math" panose="02040503050406030204" pitchFamily="18" charset="0"/>
              </a:rPr>
              <a:t>t</a:t>
            </a:r>
            <a:r>
              <a:rPr lang="en-US" sz="1600" dirty="0" smtClean="0"/>
              <a:t>), is the number of molecules of the species </a:t>
            </a:r>
            <a:r>
              <a:rPr lang="en-US" sz="1600" i="1" dirty="0" smtClean="0">
                <a:latin typeface="Cambria Math" panose="02040503050406030204" pitchFamily="18" charset="0"/>
                <a:ea typeface="Cambria Math" panose="02040503050406030204" pitchFamily="18" charset="0"/>
              </a:rPr>
              <a:t>S</a:t>
            </a:r>
            <a:r>
              <a:rPr lang="en-US" sz="1600" i="1" baseline="-25000" dirty="0" smtClean="0">
                <a:latin typeface="Cambria Math" panose="02040503050406030204" pitchFamily="18" charset="0"/>
                <a:ea typeface="Cambria Math" panose="02040503050406030204" pitchFamily="18" charset="0"/>
              </a:rPr>
              <a:t>i</a:t>
            </a:r>
            <a:r>
              <a:rPr lang="en-US" sz="1600" dirty="0" smtClean="0"/>
              <a:t> in the system at time </a:t>
            </a:r>
            <a:r>
              <a:rPr lang="en-US" sz="1600" i="1" dirty="0" smtClean="0"/>
              <a:t>t</a:t>
            </a:r>
            <a:endParaRPr lang="en-US" sz="1600" dirty="0"/>
          </a:p>
          <a:p>
            <a:pPr marL="742950" lvl="1" indent="-285750" algn="just">
              <a:buFont typeface="Arial" panose="020B0604020202020204" pitchFamily="34" charset="0"/>
              <a:buChar char="•"/>
            </a:pPr>
            <a:r>
              <a:rPr lang="en-US" sz="1600" i="1" dirty="0" smtClean="0"/>
              <a:t>M</a:t>
            </a:r>
            <a:r>
              <a:rPr lang="en-US" sz="1600" dirty="0" smtClean="0"/>
              <a:t> chemical reactions {</a:t>
            </a:r>
            <a:r>
              <a:rPr lang="en-US" sz="1600" i="1" dirty="0" smtClean="0"/>
              <a:t>R</a:t>
            </a:r>
            <a:r>
              <a:rPr lang="en-US" sz="1600" i="1" baseline="-25000" dirty="0" smtClean="0"/>
              <a:t>1</a:t>
            </a:r>
            <a:r>
              <a:rPr lang="en-US" sz="1600" dirty="0" smtClean="0"/>
              <a:t>,. . . </a:t>
            </a:r>
            <a:r>
              <a:rPr lang="en-US" sz="1600" i="1" dirty="0" smtClean="0"/>
              <a:t>R</a:t>
            </a:r>
            <a:r>
              <a:rPr lang="en-US" sz="1600" i="1" baseline="-25000" dirty="0" smtClean="0"/>
              <a:t>M</a:t>
            </a:r>
            <a:r>
              <a:rPr lang="en-US" sz="1600" dirty="0" smtClean="0"/>
              <a:t>}. Each reaction </a:t>
            </a:r>
            <a:r>
              <a:rPr lang="en-US" sz="1600" i="1" dirty="0" err="1" smtClean="0"/>
              <a:t>R</a:t>
            </a:r>
            <a:r>
              <a:rPr lang="en-US" sz="1600" i="1" baseline="-25000" dirty="0" err="1" smtClean="0"/>
              <a:t>j</a:t>
            </a:r>
            <a:r>
              <a:rPr lang="en-US" sz="1600" dirty="0" smtClean="0"/>
              <a:t> is characterized by its propensity</a:t>
            </a:r>
          </a:p>
          <a:p>
            <a:pPr lvl="1" algn="just"/>
            <a:r>
              <a:rPr lang="en-US" sz="1600" i="1" dirty="0" err="1" smtClean="0"/>
              <a:t>a</a:t>
            </a:r>
            <a:r>
              <a:rPr lang="en-US" sz="1600" i="1" baseline="-25000" dirty="0" err="1" smtClean="0"/>
              <a:t>j</a:t>
            </a:r>
            <a:r>
              <a:rPr lang="en-US" sz="1600" dirty="0" smtClean="0"/>
              <a:t> and a vector of state change </a:t>
            </a:r>
            <a:r>
              <a:rPr lang="en-US" sz="1600" i="1" dirty="0" err="1" smtClean="0"/>
              <a:t>ν</a:t>
            </a:r>
            <a:r>
              <a:rPr lang="en-US" sz="1600" i="1" baseline="-25000" dirty="0" err="1" smtClean="0"/>
              <a:t>j</a:t>
            </a:r>
            <a:r>
              <a:rPr lang="en-US" sz="1600" dirty="0" smtClean="0"/>
              <a:t> = {</a:t>
            </a:r>
            <a:r>
              <a:rPr lang="en-US" sz="1600" i="1" dirty="0" smtClean="0"/>
              <a:t>ν</a:t>
            </a:r>
            <a:r>
              <a:rPr lang="en-US" sz="1600" i="1" baseline="-25000" dirty="0" smtClean="0"/>
              <a:t>1j</a:t>
            </a:r>
            <a:r>
              <a:rPr lang="en-US" sz="1600" dirty="0" smtClean="0"/>
              <a:t>,. . . , </a:t>
            </a:r>
            <a:r>
              <a:rPr lang="en-US" sz="1600" i="1" dirty="0" err="1" smtClean="0"/>
              <a:t>ν</a:t>
            </a:r>
            <a:r>
              <a:rPr lang="en-US" sz="1600" i="1" baseline="-25000" dirty="0" err="1" smtClean="0"/>
              <a:t>Nj</a:t>
            </a:r>
            <a:r>
              <a:rPr lang="en-US" sz="1600" dirty="0" smtClean="0"/>
              <a:t>}, where </a:t>
            </a:r>
            <a:r>
              <a:rPr lang="en-US" sz="1600" i="1" dirty="0" err="1" smtClean="0"/>
              <a:t>ν</a:t>
            </a:r>
            <a:r>
              <a:rPr lang="en-US" sz="1600" i="1" baseline="-25000" dirty="0" err="1"/>
              <a:t>i</a:t>
            </a:r>
            <a:r>
              <a:rPr lang="en-US" sz="1600" i="1" baseline="-25000" dirty="0" err="1" smtClean="0"/>
              <a:t>j</a:t>
            </a:r>
            <a:r>
              <a:rPr lang="en-US" sz="1600" dirty="0" smtClean="0"/>
              <a:t> is the variation of the number of molecules of the species </a:t>
            </a:r>
            <a:r>
              <a:rPr lang="en-US" sz="1600" i="1" dirty="0" smtClean="0">
                <a:latin typeface="Cambria Math" panose="02040503050406030204" pitchFamily="18" charset="0"/>
                <a:ea typeface="Cambria Math" panose="02040503050406030204" pitchFamily="18" charset="0"/>
              </a:rPr>
              <a:t>S</a:t>
            </a:r>
            <a:r>
              <a:rPr lang="en-US" sz="1600" i="1" baseline="-25000" dirty="0" smtClean="0">
                <a:latin typeface="Cambria Math" panose="02040503050406030204" pitchFamily="18" charset="0"/>
                <a:ea typeface="Cambria Math" panose="02040503050406030204" pitchFamily="18" charset="0"/>
              </a:rPr>
              <a:t>i</a:t>
            </a:r>
            <a:r>
              <a:rPr lang="en-US" sz="1600" dirty="0" smtClean="0"/>
              <a:t> due to the reaction </a:t>
            </a:r>
            <a:r>
              <a:rPr lang="en-US" sz="1600" i="1" dirty="0" err="1" smtClean="0"/>
              <a:t>R</a:t>
            </a:r>
            <a:r>
              <a:rPr lang="en-US" sz="1600" i="1" baseline="-25000" dirty="0" err="1" smtClean="0"/>
              <a:t>j</a:t>
            </a:r>
            <a:r>
              <a:rPr lang="en-US" sz="1600" dirty="0" smtClean="0"/>
              <a:t>.</a:t>
            </a:r>
            <a:endParaRPr lang="en-US" sz="1600" dirty="0"/>
          </a:p>
        </p:txBody>
      </p:sp>
      <p:grpSp>
        <p:nvGrpSpPr>
          <p:cNvPr id="6" name="Groupe 5"/>
          <p:cNvGrpSpPr/>
          <p:nvPr/>
        </p:nvGrpSpPr>
        <p:grpSpPr>
          <a:xfrm>
            <a:off x="391886" y="3015340"/>
            <a:ext cx="8253029" cy="1066222"/>
            <a:chOff x="391886" y="3200399"/>
            <a:chExt cx="8253029" cy="1066222"/>
          </a:xfrm>
        </p:grpSpPr>
        <p:sp>
          <p:nvSpPr>
            <p:cNvPr id="4" name="ZoneTexte 3"/>
            <p:cNvSpPr txBox="1"/>
            <p:nvPr/>
          </p:nvSpPr>
          <p:spPr>
            <a:xfrm>
              <a:off x="391886" y="3200399"/>
              <a:ext cx="8253029" cy="830997"/>
            </a:xfrm>
            <a:prstGeom prst="rect">
              <a:avLst/>
            </a:prstGeom>
            <a:noFill/>
          </p:spPr>
          <p:txBody>
            <a:bodyPr wrap="none" rtlCol="0">
              <a:spAutoFit/>
            </a:bodyPr>
            <a:lstStyle/>
            <a:p>
              <a:pPr algn="just"/>
              <a:r>
                <a:rPr lang="en-US" sz="1600" u="sng" dirty="0" smtClean="0"/>
                <a:t>Step 1</a:t>
              </a:r>
              <a:r>
                <a:rPr lang="en-US" sz="1600" dirty="0" smtClean="0"/>
                <a:t>: Determination of the time </a:t>
              </a:r>
              <a:r>
                <a:rPr lang="en-US" sz="1600" dirty="0" smtClean="0">
                  <a:sym typeface="Symbol" panose="05050102010706020507" pitchFamily="18" charset="2"/>
                </a:rPr>
                <a:t> corresponding to the time when the next reaction will occur. </a:t>
              </a:r>
            </a:p>
            <a:p>
              <a:pPr algn="just"/>
              <a:r>
                <a:rPr lang="en-US" sz="1600" dirty="0" smtClean="0"/>
                <a:t>             Generate an random number, </a:t>
              </a:r>
              <a:r>
                <a:rPr lang="en-US" sz="1600" i="1" dirty="0"/>
                <a:t>r</a:t>
              </a:r>
              <a:r>
                <a:rPr lang="en-US" sz="1600" i="1" baseline="-25000" dirty="0"/>
                <a:t>1</a:t>
              </a:r>
              <a:r>
                <a:rPr lang="en-US" sz="1600" dirty="0" smtClean="0"/>
                <a:t> from an uniform distribution [0,1].  Deduce </a:t>
              </a:r>
              <a:r>
                <a:rPr lang="en-US" sz="1600" dirty="0" smtClean="0">
                  <a:sym typeface="Symbol" panose="05050102010706020507" pitchFamily="18" charset="2"/>
                </a:rPr>
                <a:t></a:t>
              </a:r>
              <a:endParaRPr lang="en-US" sz="1600" dirty="0" smtClean="0"/>
            </a:p>
            <a:p>
              <a:pPr algn="just"/>
              <a:endParaRPr lang="en-US" sz="1600" dirty="0"/>
            </a:p>
          </p:txBody>
        </p:sp>
        <mc:AlternateContent xmlns:mc="http://schemas.openxmlformats.org/markup-compatibility/2006" xmlns:a14="http://schemas.microsoft.com/office/drawing/2010/main">
          <mc:Choice Requires="a14">
            <p:sp>
              <p:nvSpPr>
                <p:cNvPr id="5" name="Rectangle 4"/>
                <p:cNvSpPr/>
                <p:nvPr/>
              </p:nvSpPr>
              <p:spPr>
                <a:xfrm>
                  <a:off x="3019314" y="3733013"/>
                  <a:ext cx="1152816" cy="533608"/>
                </a:xfrm>
                <a:prstGeom prst="rect">
                  <a:avLst/>
                </a:prstGeom>
              </p:spPr>
              <p:txBody>
                <a:bodyPr wrap="none">
                  <a:spAutoFit/>
                </a:bodyPr>
                <a:lstStyle/>
                <a:p>
                  <a:pPr algn="just"/>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sym typeface="Symbol" panose="05050102010706020507" pitchFamily="18" charset="2"/>
                          </a:rPr>
                          <m:t></m:t>
                        </m:r>
                        <m:r>
                          <a:rPr lang="en-US" sz="1400" i="0">
                            <a:latin typeface="Cambria Math" panose="02040503050406030204" pitchFamily="18" charset="0"/>
                          </a:rPr>
                          <m:t>= </m:t>
                        </m:r>
                        <m:f>
                          <m:fPr>
                            <m:ctrlPr>
                              <a:rPr lang="en-US" sz="1400" i="1">
                                <a:latin typeface="Cambria Math" panose="02040503050406030204" pitchFamily="18" charset="0"/>
                              </a:rPr>
                            </m:ctrlPr>
                          </m:fPr>
                          <m:num>
                            <m:r>
                              <a:rPr lang="en-US" sz="1400" i="0">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0">
                                    <a:latin typeface="Cambria Math" panose="02040503050406030204" pitchFamily="18" charset="0"/>
                                  </a:rPr>
                                  <m:t>0</m:t>
                                </m:r>
                              </m:sub>
                            </m:sSub>
                          </m:den>
                        </m:f>
                        <m:r>
                          <a:rPr lang="en-US" sz="1400" i="0">
                            <a:latin typeface="Cambria Math" panose="02040503050406030204" pitchFamily="18" charset="0"/>
                          </a:rPr>
                          <m:t> </m:t>
                        </m:r>
                        <m:func>
                          <m:funcPr>
                            <m:ctrlPr>
                              <a:rPr lang="en-US" sz="1400" i="1">
                                <a:latin typeface="Cambria Math" panose="02040503050406030204" pitchFamily="18" charset="0"/>
                              </a:rPr>
                            </m:ctrlPr>
                          </m:funcPr>
                          <m:fName>
                            <m:r>
                              <m:rPr>
                                <m:sty m:val="p"/>
                              </m:rPr>
                              <a:rPr lang="en-US" sz="1400" i="0">
                                <a:latin typeface="Cambria Math" panose="02040503050406030204" pitchFamily="18" charset="0"/>
                              </a:rPr>
                              <m:t>ln</m:t>
                            </m:r>
                          </m:fName>
                          <m:e>
                            <m:f>
                              <m:fPr>
                                <m:ctrlPr>
                                  <a:rPr lang="en-US" sz="1400" i="1">
                                    <a:latin typeface="Cambria Math" panose="02040503050406030204" pitchFamily="18" charset="0"/>
                                  </a:rPr>
                                </m:ctrlPr>
                              </m:fPr>
                              <m:num>
                                <m:r>
                                  <a:rPr lang="en-US" sz="1400" i="0">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𝑟</m:t>
                                    </m:r>
                                  </m:e>
                                  <m:sub>
                                    <m:r>
                                      <a:rPr lang="en-US" sz="1400" i="0">
                                        <a:latin typeface="Cambria Math" panose="02040503050406030204" pitchFamily="18" charset="0"/>
                                      </a:rPr>
                                      <m:t>1</m:t>
                                    </m:r>
                                  </m:sub>
                                </m:sSub>
                              </m:den>
                            </m:f>
                          </m:e>
                        </m:func>
                      </m:oMath>
                    </m:oMathPara>
                  </a14:m>
                  <a:endParaRPr lang="en-US" sz="1400" dirty="0"/>
                </a:p>
              </p:txBody>
            </p:sp>
          </mc:Choice>
          <mc:Fallback xmlns="">
            <p:sp>
              <p:nvSpPr>
                <p:cNvPr id="5" name="Rectangle 4"/>
                <p:cNvSpPr>
                  <a:spLocks noRot="1" noChangeAspect="1" noMove="1" noResize="1" noEditPoints="1" noAdjustHandles="1" noChangeArrowheads="1" noChangeShapeType="1" noTextEdit="1"/>
                </p:cNvSpPr>
                <p:nvPr/>
              </p:nvSpPr>
              <p:spPr>
                <a:xfrm>
                  <a:off x="3019314" y="3733013"/>
                  <a:ext cx="1152816" cy="533608"/>
                </a:xfrm>
                <a:prstGeom prst="rect">
                  <a:avLst/>
                </a:prstGeom>
                <a:blipFill rotWithShape="0">
                  <a:blip r:embed="rId2"/>
                  <a:stretch>
                    <a:fillRect/>
                  </a:stretch>
                </a:blipFill>
              </p:spPr>
              <p:txBody>
                <a:bodyPr/>
                <a:lstStyle/>
                <a:p>
                  <a:r>
                    <a:rPr lang="fr-FR">
                      <a:noFill/>
                    </a:rPr>
                    <a:t> </a:t>
                  </a:r>
                </a:p>
              </p:txBody>
            </p:sp>
          </mc:Fallback>
        </mc:AlternateContent>
      </p:grpSp>
      <p:sp>
        <p:nvSpPr>
          <p:cNvPr id="9" name="ZoneTexte 8"/>
          <p:cNvSpPr txBox="1"/>
          <p:nvPr/>
        </p:nvSpPr>
        <p:spPr>
          <a:xfrm>
            <a:off x="435427" y="4161942"/>
            <a:ext cx="8436430" cy="1600438"/>
          </a:xfrm>
          <a:prstGeom prst="rect">
            <a:avLst/>
          </a:prstGeom>
          <a:noFill/>
        </p:spPr>
        <p:txBody>
          <a:bodyPr wrap="square" rtlCol="0">
            <a:spAutoFit/>
          </a:bodyPr>
          <a:lstStyle/>
          <a:p>
            <a:pPr algn="just"/>
            <a:r>
              <a:rPr lang="en-US" sz="1600" u="sng" dirty="0" smtClean="0"/>
              <a:t>Step 2</a:t>
            </a:r>
            <a:r>
              <a:rPr lang="en-US" sz="1600" dirty="0" smtClean="0"/>
              <a:t>: Random choice of the reaction that occurs at time </a:t>
            </a:r>
            <a:r>
              <a:rPr lang="en-US" sz="1600" dirty="0" smtClean="0">
                <a:sym typeface="Symbol" panose="05050102010706020507" pitchFamily="18" charset="2"/>
              </a:rPr>
              <a:t></a:t>
            </a:r>
          </a:p>
          <a:p>
            <a:pPr algn="just"/>
            <a:r>
              <a:rPr lang="en-US" sz="1600" dirty="0" smtClean="0"/>
              <a:t>             Generate a second random number, </a:t>
            </a:r>
            <a:r>
              <a:rPr lang="en-US" sz="1600" i="1" dirty="0" smtClean="0"/>
              <a:t>r</a:t>
            </a:r>
            <a:r>
              <a:rPr lang="en-US" sz="1600" i="1" baseline="-25000" dirty="0" smtClean="0"/>
              <a:t>2</a:t>
            </a:r>
            <a:r>
              <a:rPr lang="en-US" sz="1600" dirty="0" smtClean="0"/>
              <a:t> from an uniform distribution [0,1]. </a:t>
            </a:r>
          </a:p>
          <a:p>
            <a:pPr algn="just"/>
            <a:r>
              <a:rPr lang="en-US" sz="1600" dirty="0" smtClean="0">
                <a:sym typeface="Symbol" panose="05050102010706020507" pitchFamily="18" charset="2"/>
              </a:rPr>
              <a:t>             </a:t>
            </a:r>
            <a:r>
              <a:rPr lang="en-US" sz="1600" dirty="0">
                <a:sym typeface="Symbol" panose="05050102010706020507" pitchFamily="18" charset="2"/>
              </a:rPr>
              <a:t>T</a:t>
            </a:r>
            <a:r>
              <a:rPr lang="en-US" sz="1600" dirty="0" smtClean="0"/>
              <a:t>he probability that the next reaction to occur is </a:t>
            </a:r>
            <a:r>
              <a:rPr lang="en-US" sz="1600" i="1" dirty="0" smtClean="0">
                <a:latin typeface="Cambria Math" panose="02040503050406030204" pitchFamily="18" charset="0"/>
                <a:ea typeface="Cambria Math" panose="02040503050406030204" pitchFamily="18" charset="0"/>
              </a:rPr>
              <a:t>R</a:t>
            </a:r>
            <a:r>
              <a:rPr lang="en-US" sz="1600" i="1" baseline="-25000" dirty="0" smtClean="0">
                <a:latin typeface="Cambria Math" panose="02040503050406030204" pitchFamily="18" charset="0"/>
                <a:ea typeface="Cambria Math" panose="02040503050406030204" pitchFamily="18" charset="0"/>
              </a:rPr>
              <a:t>r</a:t>
            </a:r>
            <a:r>
              <a:rPr lang="en-US" sz="1600" dirty="0" smtClean="0"/>
              <a:t> is </a:t>
            </a:r>
            <a:r>
              <a:rPr lang="en-US" sz="1600" i="1" dirty="0" err="1" smtClean="0">
                <a:latin typeface="Cambria Math" panose="02040503050406030204" pitchFamily="18" charset="0"/>
                <a:ea typeface="Cambria Math" panose="02040503050406030204" pitchFamily="18" charset="0"/>
              </a:rPr>
              <a:t>a</a:t>
            </a:r>
            <a:r>
              <a:rPr lang="en-US" sz="1600" i="1" baseline="-25000" dirty="0" err="1" smtClean="0">
                <a:latin typeface="Cambria Math" panose="02040503050406030204" pitchFamily="18" charset="0"/>
                <a:ea typeface="Cambria Math" panose="02040503050406030204" pitchFamily="18" charset="0"/>
              </a:rPr>
              <a:t>r</a:t>
            </a:r>
            <a:r>
              <a:rPr lang="en-US" sz="1600" i="1" baseline="-25000" dirty="0" smtClean="0">
                <a:latin typeface="Cambria Math" panose="02040503050406030204" pitchFamily="18" charset="0"/>
                <a:ea typeface="Cambria Math" panose="02040503050406030204" pitchFamily="18" charset="0"/>
              </a:rPr>
              <a:t> / </a:t>
            </a:r>
            <a:r>
              <a:rPr lang="en-US" sz="1600" i="1" dirty="0" smtClean="0">
                <a:latin typeface="Cambria Math" panose="02040503050406030204" pitchFamily="18" charset="0"/>
                <a:ea typeface="Cambria Math" panose="02040503050406030204" pitchFamily="18" charset="0"/>
              </a:rPr>
              <a:t>a</a:t>
            </a:r>
            <a:r>
              <a:rPr lang="en-US" sz="1600" i="1" baseline="-25000" dirty="0" smtClean="0">
                <a:latin typeface="Cambria Math" panose="02040503050406030204" pitchFamily="18" charset="0"/>
                <a:ea typeface="Cambria Math" panose="02040503050406030204" pitchFamily="18" charset="0"/>
              </a:rPr>
              <a:t>0 </a:t>
            </a:r>
            <a:r>
              <a:rPr lang="en-US" sz="1600" dirty="0" smtClean="0">
                <a:latin typeface="Cambria Math" panose="02040503050406030204" pitchFamily="18" charset="0"/>
                <a:ea typeface="Cambria Math" panose="02040503050406030204" pitchFamily="18" charset="0"/>
              </a:rPr>
              <a:t>(</a:t>
            </a:r>
            <a:r>
              <a:rPr lang="en-US" sz="1600" i="1" dirty="0" smtClean="0">
                <a:latin typeface="Cambria Math" panose="02040503050406030204" pitchFamily="18" charset="0"/>
                <a:ea typeface="Cambria Math" panose="02040503050406030204" pitchFamily="18" charset="0"/>
              </a:rPr>
              <a:t>a</a:t>
            </a:r>
            <a:r>
              <a:rPr lang="en-US" sz="1600" i="1" baseline="-25000" dirty="0" smtClean="0">
                <a:latin typeface="Cambria Math" panose="02040503050406030204" pitchFamily="18" charset="0"/>
                <a:ea typeface="Cambria Math" panose="02040503050406030204" pitchFamily="18" charset="0"/>
              </a:rPr>
              <a:t>0  </a:t>
            </a:r>
            <a:r>
              <a:rPr lang="en-US" sz="1600" dirty="0" smtClean="0"/>
              <a:t>probability per unit time that</a:t>
            </a:r>
          </a:p>
          <a:p>
            <a:pPr algn="just"/>
            <a:r>
              <a:rPr lang="en-US" sz="1600" dirty="0"/>
              <a:t> </a:t>
            </a:r>
            <a:r>
              <a:rPr lang="en-US" sz="1600" dirty="0" smtClean="0"/>
              <a:t>            any reaction occurs).</a:t>
            </a:r>
          </a:p>
          <a:p>
            <a:pPr algn="just"/>
            <a:r>
              <a:rPr lang="en-US" sz="1600" dirty="0" smtClean="0"/>
              <a:t>             Rank the probability of each reaction. </a:t>
            </a:r>
            <a:r>
              <a:rPr lang="en-US" sz="1600" dirty="0"/>
              <a:t>Figure out in which reaction interval </a:t>
            </a:r>
            <a:r>
              <a:rPr lang="en-US" sz="1600" i="1" dirty="0" smtClean="0"/>
              <a:t>r</a:t>
            </a:r>
            <a:r>
              <a:rPr lang="en-US" sz="1600" i="1" baseline="-25000" dirty="0" smtClean="0"/>
              <a:t>2</a:t>
            </a:r>
            <a:r>
              <a:rPr lang="en-US" sz="1600" dirty="0" smtClean="0"/>
              <a:t> </a:t>
            </a:r>
            <a:r>
              <a:rPr lang="en-US" sz="1600" dirty="0"/>
              <a:t>falls.</a:t>
            </a:r>
            <a:endParaRPr lang="en-US" sz="1600" dirty="0" smtClean="0"/>
          </a:p>
          <a:p>
            <a:pPr algn="just"/>
            <a:endParaRPr lang="en-US" sz="1600" dirty="0" smtClean="0">
              <a:sym typeface="Symbol" panose="05050102010706020507" pitchFamily="18" charset="2"/>
            </a:endParaRPr>
          </a:p>
        </p:txBody>
      </p:sp>
      <p:graphicFrame>
        <p:nvGraphicFramePr>
          <p:cNvPr id="11" name="Tableau 10"/>
          <p:cNvGraphicFramePr>
            <a:graphicFrameLocks noGrp="1"/>
          </p:cNvGraphicFramePr>
          <p:nvPr>
            <p:extLst>
              <p:ext uri="{D42A27DB-BD31-4B8C-83A1-F6EECF244321}">
                <p14:modId xmlns:p14="http://schemas.microsoft.com/office/powerpoint/2010/main" val="1126556903"/>
              </p:ext>
            </p:extLst>
          </p:nvPr>
        </p:nvGraphicFramePr>
        <p:xfrm>
          <a:off x="1404258" y="5655403"/>
          <a:ext cx="6096000" cy="370840"/>
        </p:xfrm>
        <a:graphic>
          <a:graphicData uri="http://schemas.openxmlformats.org/drawingml/2006/table">
            <a:tbl>
              <a:tblPr firstRow="1" bandRow="1">
                <a:tableStyleId>{5C22544A-7EE6-4342-B048-85BDC9FD1C3A}</a:tableStyleId>
              </a:tblPr>
              <a:tblGrid>
                <a:gridCol w="947057"/>
                <a:gridCol w="1393371"/>
                <a:gridCol w="718457"/>
                <a:gridCol w="2035629"/>
                <a:gridCol w="1001486"/>
              </a:tblGrid>
              <a:tr h="370840">
                <a:tc>
                  <a:txBody>
                    <a:bodyPr/>
                    <a:lstStyle/>
                    <a:p>
                      <a:pPr algn="ctr"/>
                      <a:r>
                        <a:rPr lang="en-US" b="0" i="1" dirty="0" smtClean="0">
                          <a:solidFill>
                            <a:sysClr val="windowText" lastClr="000000"/>
                          </a:solidFill>
                        </a:rPr>
                        <a:t>a</a:t>
                      </a:r>
                      <a:r>
                        <a:rPr lang="en-US" b="0" i="1" baseline="-25000" dirty="0" smtClean="0">
                          <a:solidFill>
                            <a:sysClr val="windowText" lastClr="000000"/>
                          </a:solidFill>
                        </a:rPr>
                        <a:t>1</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endParaRPr lang="en-US" b="0" i="1" baseline="-25000" dirty="0">
                        <a:solidFill>
                          <a:sysClr val="windowText" lastClr="000000"/>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solidFill>
                            <a:sysClr val="windowText" lastClr="000000"/>
                          </a:solidFill>
                        </a:rPr>
                        <a:t>a</a:t>
                      </a:r>
                      <a:r>
                        <a:rPr lang="en-US" b="0" i="1" baseline="-25000" dirty="0" smtClean="0">
                          <a:solidFill>
                            <a:sysClr val="windowText" lastClr="000000"/>
                          </a:solidFill>
                        </a:rPr>
                        <a:t>2</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solidFill>
                            <a:sysClr val="windowText" lastClr="000000"/>
                          </a:solidFill>
                        </a:rPr>
                        <a:t>a</a:t>
                      </a:r>
                      <a:r>
                        <a:rPr lang="en-US" b="0" i="1" baseline="-25000" dirty="0" smtClean="0">
                          <a:solidFill>
                            <a:sysClr val="windowText" lastClr="000000"/>
                          </a:solidFill>
                        </a:rPr>
                        <a:t>3</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p>
                  </a:txBody>
                  <a:tcPr anchor="ctr">
                    <a:solidFill>
                      <a:schemeClr val="accent1">
                        <a:lumMod val="60000"/>
                        <a:lumOff val="40000"/>
                      </a:schemeClr>
                    </a:solidFill>
                  </a:tcPr>
                </a:tc>
                <a:tc>
                  <a:txBody>
                    <a:bodyPr/>
                    <a:lstStyle/>
                    <a:p>
                      <a:pPr algn="ctr"/>
                      <a:r>
                        <a:rPr lang="en-US" dirty="0" smtClean="0">
                          <a:solidFill>
                            <a:sysClr val="windowText" lastClr="000000"/>
                          </a:solidFill>
                        </a:rPr>
                        <a:t>…</a:t>
                      </a:r>
                      <a:endParaRPr lang="en-US" dirty="0">
                        <a:solidFill>
                          <a:sysClr val="windowText" lastClr="000000"/>
                        </a:solidFill>
                      </a:endParaRPr>
                    </a:p>
                  </a:txBody>
                  <a:tcPr anchor="ctr">
                    <a:solidFill>
                      <a:schemeClr val="accent1">
                        <a:lumMod val="60000"/>
                        <a:lumOff val="40000"/>
                      </a:schemeClr>
                    </a:solidFill>
                  </a:tcPr>
                </a:tc>
                <a:tc>
                  <a:txBody>
                    <a:bodyPr/>
                    <a:lstStyle/>
                    <a:p>
                      <a:pPr algn="ctr"/>
                      <a:r>
                        <a:rPr lang="en-US" b="0" i="1" dirty="0" err="1" smtClean="0">
                          <a:solidFill>
                            <a:sysClr val="windowText" lastClr="000000"/>
                          </a:solidFill>
                        </a:rPr>
                        <a:t>a</a:t>
                      </a:r>
                      <a:r>
                        <a:rPr lang="en-US" b="0" i="1" baseline="-25000" dirty="0" err="1" smtClean="0">
                          <a:solidFill>
                            <a:sysClr val="windowText" lastClr="000000"/>
                          </a:solidFill>
                        </a:rPr>
                        <a:t>r</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endParaRPr lang="en-US" b="0" i="1" baseline="-25000" dirty="0">
                        <a:solidFill>
                          <a:sysClr val="windowText" lastClr="000000"/>
                        </a:solidFill>
                      </a:endParaRPr>
                    </a:p>
                  </a:txBody>
                  <a:tcPr anchor="ctr">
                    <a:solidFill>
                      <a:schemeClr val="accent1">
                        <a:lumMod val="60000"/>
                        <a:lumOff val="40000"/>
                      </a:schemeClr>
                    </a:solidFill>
                  </a:tcPr>
                </a:tc>
              </a:tr>
            </a:tbl>
          </a:graphicData>
        </a:graphic>
      </p:graphicFrame>
      <p:grpSp>
        <p:nvGrpSpPr>
          <p:cNvPr id="19" name="Groupe 18"/>
          <p:cNvGrpSpPr/>
          <p:nvPr/>
        </p:nvGrpSpPr>
        <p:grpSpPr>
          <a:xfrm>
            <a:off x="3399635" y="5976257"/>
            <a:ext cx="341760" cy="674133"/>
            <a:chOff x="3377863" y="5976257"/>
            <a:chExt cx="341760" cy="674133"/>
          </a:xfrm>
        </p:grpSpPr>
        <p:cxnSp>
          <p:nvCxnSpPr>
            <p:cNvPr id="13" name="Connecteur droit avec flèche 12"/>
            <p:cNvCxnSpPr/>
            <p:nvPr/>
          </p:nvCxnSpPr>
          <p:spPr>
            <a:xfrm flipV="1">
              <a:off x="3548743" y="5976257"/>
              <a:ext cx="0" cy="39924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3377863" y="6281058"/>
              <a:ext cx="341760" cy="369332"/>
            </a:xfrm>
            <a:prstGeom prst="rect">
              <a:avLst/>
            </a:prstGeom>
            <a:noFill/>
          </p:spPr>
          <p:txBody>
            <a:bodyPr wrap="none" rtlCol="0">
              <a:spAutoFit/>
            </a:bodyPr>
            <a:lstStyle/>
            <a:p>
              <a:r>
                <a:rPr lang="en-US" i="1" dirty="0" smtClean="0"/>
                <a:t>r</a:t>
              </a:r>
              <a:r>
                <a:rPr lang="en-US" i="1" baseline="-25000" dirty="0" smtClean="0"/>
                <a:t>2</a:t>
              </a:r>
              <a:endParaRPr lang="en-US" dirty="0"/>
            </a:p>
          </p:txBody>
        </p:sp>
      </p:grpSp>
    </p:spTree>
    <p:extLst>
      <p:ext uri="{BB962C8B-B14F-4D97-AF65-F5344CB8AC3E}">
        <p14:creationId xmlns:p14="http://schemas.microsoft.com/office/powerpoint/2010/main" val="21380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5426" y="1157480"/>
            <a:ext cx="8436430" cy="338554"/>
          </a:xfrm>
          <a:prstGeom prst="rect">
            <a:avLst/>
          </a:prstGeom>
          <a:noFill/>
        </p:spPr>
        <p:txBody>
          <a:bodyPr wrap="square" rtlCol="0">
            <a:spAutoFit/>
          </a:bodyPr>
          <a:lstStyle/>
          <a:p>
            <a:r>
              <a:rPr lang="en-US" sz="1600" u="sng" dirty="0" smtClean="0"/>
              <a:t>Step 2</a:t>
            </a:r>
            <a:r>
              <a:rPr lang="en-US" sz="1600" dirty="0" smtClean="0"/>
              <a:t>:</a:t>
            </a:r>
            <a:endParaRPr lang="en-US" sz="1600" dirty="0" smtClean="0">
              <a:sym typeface="Symbol" panose="05050102010706020507" pitchFamily="18" charset="2"/>
            </a:endParaRPr>
          </a:p>
        </p:txBody>
      </p:sp>
      <p:graphicFrame>
        <p:nvGraphicFramePr>
          <p:cNvPr id="3" name="Tableau 2"/>
          <p:cNvGraphicFramePr>
            <a:graphicFrameLocks noGrp="1"/>
          </p:cNvGraphicFramePr>
          <p:nvPr>
            <p:extLst>
              <p:ext uri="{D42A27DB-BD31-4B8C-83A1-F6EECF244321}">
                <p14:modId xmlns:p14="http://schemas.microsoft.com/office/powerpoint/2010/main" val="415627001"/>
              </p:ext>
            </p:extLst>
          </p:nvPr>
        </p:nvGraphicFramePr>
        <p:xfrm>
          <a:off x="1371600" y="1377316"/>
          <a:ext cx="6096000" cy="370840"/>
        </p:xfrm>
        <a:graphic>
          <a:graphicData uri="http://schemas.openxmlformats.org/drawingml/2006/table">
            <a:tbl>
              <a:tblPr firstRow="1" bandRow="1">
                <a:tableStyleId>{5C22544A-7EE6-4342-B048-85BDC9FD1C3A}</a:tableStyleId>
              </a:tblPr>
              <a:tblGrid>
                <a:gridCol w="947057"/>
                <a:gridCol w="1393371"/>
                <a:gridCol w="718457"/>
                <a:gridCol w="2035629"/>
                <a:gridCol w="1001486"/>
              </a:tblGrid>
              <a:tr h="370840">
                <a:tc>
                  <a:txBody>
                    <a:bodyPr/>
                    <a:lstStyle/>
                    <a:p>
                      <a:pPr algn="ctr"/>
                      <a:r>
                        <a:rPr lang="en-US" b="0" i="1" dirty="0" smtClean="0">
                          <a:solidFill>
                            <a:sysClr val="windowText" lastClr="000000"/>
                          </a:solidFill>
                        </a:rPr>
                        <a:t>a</a:t>
                      </a:r>
                      <a:r>
                        <a:rPr lang="en-US" b="0" i="1" baseline="-25000" dirty="0" smtClean="0">
                          <a:solidFill>
                            <a:sysClr val="windowText" lastClr="000000"/>
                          </a:solidFill>
                        </a:rPr>
                        <a:t>1</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endParaRPr lang="en-US" b="0" i="1" baseline="-25000" dirty="0">
                        <a:solidFill>
                          <a:sysClr val="windowText" lastClr="000000"/>
                        </a:solidFill>
                      </a:endParaRP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solidFill>
                            <a:sysClr val="windowText" lastClr="000000"/>
                          </a:solidFill>
                        </a:rPr>
                        <a:t>a</a:t>
                      </a:r>
                      <a:r>
                        <a:rPr lang="en-US" b="0" i="1" baseline="-25000" dirty="0" smtClean="0">
                          <a:solidFill>
                            <a:sysClr val="windowText" lastClr="000000"/>
                          </a:solidFill>
                        </a:rPr>
                        <a:t>2</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p>
                  </a:txBody>
                  <a:tcPr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solidFill>
                            <a:sysClr val="windowText" lastClr="000000"/>
                          </a:solidFill>
                        </a:rPr>
                        <a:t>a</a:t>
                      </a:r>
                      <a:r>
                        <a:rPr lang="en-US" b="0" i="1" baseline="-25000" dirty="0" smtClean="0">
                          <a:solidFill>
                            <a:sysClr val="windowText" lastClr="000000"/>
                          </a:solidFill>
                        </a:rPr>
                        <a:t>3</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p>
                  </a:txBody>
                  <a:tcPr anchor="ctr">
                    <a:solidFill>
                      <a:schemeClr val="accent1">
                        <a:lumMod val="60000"/>
                        <a:lumOff val="40000"/>
                      </a:schemeClr>
                    </a:solidFill>
                  </a:tcPr>
                </a:tc>
                <a:tc>
                  <a:txBody>
                    <a:bodyPr/>
                    <a:lstStyle/>
                    <a:p>
                      <a:pPr algn="ctr"/>
                      <a:r>
                        <a:rPr lang="en-US" dirty="0" smtClean="0">
                          <a:solidFill>
                            <a:sysClr val="windowText" lastClr="000000"/>
                          </a:solidFill>
                        </a:rPr>
                        <a:t>…</a:t>
                      </a:r>
                      <a:endParaRPr lang="en-US" dirty="0">
                        <a:solidFill>
                          <a:sysClr val="windowText" lastClr="000000"/>
                        </a:solidFill>
                      </a:endParaRPr>
                    </a:p>
                  </a:txBody>
                  <a:tcPr anchor="ctr">
                    <a:solidFill>
                      <a:schemeClr val="accent1">
                        <a:lumMod val="60000"/>
                        <a:lumOff val="40000"/>
                      </a:schemeClr>
                    </a:solidFill>
                  </a:tcPr>
                </a:tc>
                <a:tc>
                  <a:txBody>
                    <a:bodyPr/>
                    <a:lstStyle/>
                    <a:p>
                      <a:pPr algn="ctr"/>
                      <a:r>
                        <a:rPr lang="en-US" b="0" i="1" dirty="0" err="1" smtClean="0">
                          <a:solidFill>
                            <a:sysClr val="windowText" lastClr="000000"/>
                          </a:solidFill>
                        </a:rPr>
                        <a:t>a</a:t>
                      </a:r>
                      <a:r>
                        <a:rPr lang="en-US" b="0" i="1" baseline="-25000" dirty="0" err="1" smtClean="0">
                          <a:solidFill>
                            <a:sysClr val="windowText" lastClr="000000"/>
                          </a:solidFill>
                        </a:rPr>
                        <a:t>r</a:t>
                      </a:r>
                      <a:r>
                        <a:rPr lang="en-US" b="0" dirty="0" smtClean="0">
                          <a:solidFill>
                            <a:sysClr val="windowText" lastClr="000000"/>
                          </a:solidFill>
                        </a:rPr>
                        <a:t>/</a:t>
                      </a:r>
                      <a:r>
                        <a:rPr lang="en-US" b="0" i="1" dirty="0" smtClean="0">
                          <a:solidFill>
                            <a:sysClr val="windowText" lastClr="000000"/>
                          </a:solidFill>
                        </a:rPr>
                        <a:t>a</a:t>
                      </a:r>
                      <a:r>
                        <a:rPr lang="en-US" b="0" i="1" baseline="-25000" dirty="0" smtClean="0">
                          <a:solidFill>
                            <a:sysClr val="windowText" lastClr="000000"/>
                          </a:solidFill>
                        </a:rPr>
                        <a:t>0</a:t>
                      </a:r>
                      <a:endParaRPr lang="en-US" b="0" i="1" baseline="-25000" dirty="0">
                        <a:solidFill>
                          <a:sysClr val="windowText" lastClr="000000"/>
                        </a:solidFill>
                      </a:endParaRPr>
                    </a:p>
                  </a:txBody>
                  <a:tcPr anchor="ctr">
                    <a:solidFill>
                      <a:schemeClr val="accent1">
                        <a:lumMod val="60000"/>
                        <a:lumOff val="40000"/>
                      </a:schemeClr>
                    </a:solidFill>
                  </a:tcPr>
                </a:tc>
              </a:tr>
            </a:tbl>
          </a:graphicData>
        </a:graphic>
      </p:graphicFrame>
      <p:grpSp>
        <p:nvGrpSpPr>
          <p:cNvPr id="4" name="Groupe 3"/>
          <p:cNvGrpSpPr/>
          <p:nvPr/>
        </p:nvGrpSpPr>
        <p:grpSpPr>
          <a:xfrm>
            <a:off x="3366977" y="1698170"/>
            <a:ext cx="341760" cy="674133"/>
            <a:chOff x="3377863" y="5976257"/>
            <a:chExt cx="341760" cy="674133"/>
          </a:xfrm>
        </p:grpSpPr>
        <p:cxnSp>
          <p:nvCxnSpPr>
            <p:cNvPr id="5" name="Connecteur droit avec flèche 4"/>
            <p:cNvCxnSpPr/>
            <p:nvPr/>
          </p:nvCxnSpPr>
          <p:spPr>
            <a:xfrm flipV="1">
              <a:off x="3548743" y="5976257"/>
              <a:ext cx="0" cy="39924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3377863" y="6281058"/>
              <a:ext cx="341760" cy="369332"/>
            </a:xfrm>
            <a:prstGeom prst="rect">
              <a:avLst/>
            </a:prstGeom>
            <a:noFill/>
          </p:spPr>
          <p:txBody>
            <a:bodyPr wrap="none" rtlCol="0">
              <a:spAutoFit/>
            </a:bodyPr>
            <a:lstStyle/>
            <a:p>
              <a:r>
                <a:rPr lang="en-US" i="1" dirty="0" smtClean="0"/>
                <a:t>r</a:t>
              </a:r>
              <a:r>
                <a:rPr lang="en-US" i="1" baseline="-25000" dirty="0" smtClean="0"/>
                <a:t>2</a:t>
              </a:r>
              <a:endParaRPr lang="en-US" dirty="0"/>
            </a:p>
          </p:txBody>
        </p:sp>
      </p:grpSp>
      <p:sp>
        <p:nvSpPr>
          <p:cNvPr id="7" name="ZoneTexte 6"/>
          <p:cNvSpPr txBox="1"/>
          <p:nvPr/>
        </p:nvSpPr>
        <p:spPr>
          <a:xfrm>
            <a:off x="685800" y="2372303"/>
            <a:ext cx="45719" cy="369332"/>
          </a:xfrm>
          <a:prstGeom prst="rect">
            <a:avLst/>
          </a:prstGeom>
          <a:noFill/>
        </p:spPr>
        <p:txBody>
          <a:bodyPr wrap="square" rtlCol="0">
            <a:spAutoFit/>
          </a:bodyPr>
          <a:lstStyle/>
          <a:p>
            <a:endParaRPr lang="en-US" dirty="0"/>
          </a:p>
        </p:txBody>
      </p:sp>
      <mc:AlternateContent xmlns:mc="http://schemas.openxmlformats.org/markup-compatibility/2006" xmlns:a14="http://schemas.microsoft.com/office/drawing/2010/main">
        <mc:Choice Requires="a14">
          <p:sp>
            <p:nvSpPr>
              <p:cNvPr id="8" name="ZoneTexte 7"/>
              <p:cNvSpPr txBox="1"/>
              <p:nvPr/>
            </p:nvSpPr>
            <p:spPr>
              <a:xfrm>
                <a:off x="435426" y="2355154"/>
                <a:ext cx="7607404" cy="1437317"/>
              </a:xfrm>
              <a:prstGeom prst="rect">
                <a:avLst/>
              </a:prstGeom>
              <a:noFill/>
            </p:spPr>
            <p:txBody>
              <a:bodyPr wrap="none" rtlCol="0">
                <a:spAutoFit/>
              </a:bodyPr>
              <a:lstStyle/>
              <a:p>
                <a:r>
                  <a:rPr lang="en-US" sz="1600" dirty="0" smtClean="0"/>
                  <a:t>the index </a:t>
                </a:r>
                <a:r>
                  <a:rPr lang="en-US" sz="1600" i="1" dirty="0" smtClean="0"/>
                  <a:t>j</a:t>
                </a:r>
                <a:r>
                  <a:rPr lang="en-US" sz="1600" dirty="0" smtClean="0"/>
                  <a:t> of the selected reaction is the smallest integer in the interval [1, </a:t>
                </a:r>
                <a:r>
                  <a:rPr lang="en-US" sz="1600" i="1" dirty="0" smtClean="0"/>
                  <a:t>M</a:t>
                </a:r>
                <a:r>
                  <a:rPr lang="en-US" sz="1600" dirty="0" smtClean="0"/>
                  <a:t>] such that: </a:t>
                </a:r>
              </a:p>
              <a:p>
                <a:pPr>
                  <a:lnSpc>
                    <a:spcPct val="107000"/>
                  </a:lnSpc>
                  <a:spcAft>
                    <a:spcPts val="800"/>
                  </a:spcAft>
                </a:pPr>
                <a14:m>
                  <m:oMathPara xmlns:m="http://schemas.openxmlformats.org/officeDocument/2006/math">
                    <m:oMathParaPr>
                      <m:jc m:val="centerGroup"/>
                    </m:oMathParaPr>
                    <m:oMath xmlns:m="http://schemas.openxmlformats.org/officeDocument/2006/math">
                      <m:nary>
                        <m:naryPr>
                          <m:chr m:val="∑"/>
                          <m:limLoc m:val="undOvr"/>
                          <m:ctrlPr>
                            <a:rPr lang="fr-FR" sz="1600" i="1" smtClean="0">
                              <a:effectLst/>
                              <a:latin typeface="Cambria Math" panose="02040503050406030204" pitchFamily="18" charset="0"/>
                              <a:ea typeface="Calibri" panose="020F0502020204030204" pitchFamily="34" charset="0"/>
                              <a:cs typeface="Times New Roman" panose="02020603050405020304" pitchFamily="18" charset="0"/>
                            </a:rPr>
                          </m:ctrlPr>
                        </m:naryPr>
                        <m:sub>
                          <m:r>
                            <a:rPr lang="fr-FR" sz="1600" i="1">
                              <a:effectLst/>
                              <a:latin typeface="Cambria Math" panose="02040503050406030204" pitchFamily="18" charset="0"/>
                              <a:ea typeface="Calibri" panose="020F0502020204030204" pitchFamily="34" charset="0"/>
                              <a:cs typeface="Times New Roman" panose="02020603050405020304" pitchFamily="18" charset="0"/>
                            </a:rPr>
                            <m:t>𝑘</m:t>
                          </m:r>
                          <m:r>
                            <a:rPr lang="fr-FR" sz="1600" i="1">
                              <a:effectLst/>
                              <a:latin typeface="Cambria Math" panose="02040503050406030204" pitchFamily="18" charset="0"/>
                              <a:ea typeface="Calibri" panose="020F0502020204030204" pitchFamily="34" charset="0"/>
                              <a:cs typeface="Times New Roman" panose="02020603050405020304" pitchFamily="18" charset="0"/>
                            </a:rPr>
                            <m:t>=1</m:t>
                          </m:r>
                        </m:sub>
                        <m:sup>
                          <m:r>
                            <a:rPr lang="fr-FR" sz="1600" i="1">
                              <a:effectLst/>
                              <a:latin typeface="Cambria Math" panose="02040503050406030204" pitchFamily="18" charset="0"/>
                              <a:ea typeface="Calibri" panose="020F0502020204030204" pitchFamily="34" charset="0"/>
                              <a:cs typeface="Times New Roman" panose="02020603050405020304" pitchFamily="18" charset="0"/>
                            </a:rPr>
                            <m:t>𝑘</m:t>
                          </m:r>
                          <m:r>
                            <a:rPr lang="fr-FR" sz="1600" i="1">
                              <a:effectLst/>
                              <a:latin typeface="Cambria Math" panose="02040503050406030204" pitchFamily="18" charset="0"/>
                              <a:ea typeface="Calibri" panose="020F0502020204030204" pitchFamily="34" charset="0"/>
                              <a:cs typeface="Times New Roman" panose="02020603050405020304" pitchFamily="18" charset="0"/>
                            </a:rPr>
                            <m:t>=</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𝑗</m:t>
                          </m:r>
                        </m:sup>
                        <m:e>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𝑘</m:t>
                              </m:r>
                            </m:sub>
                          </m:sSub>
                        </m:e>
                      </m:nary>
                      <m:r>
                        <a:rPr lang="fr-FR" sz="1600" i="1">
                          <a:effectLst/>
                          <a:latin typeface="Cambria Math" panose="02040503050406030204" pitchFamily="18" charset="0"/>
                          <a:ea typeface="Calibri" panose="020F0502020204030204" pitchFamily="34" charset="0"/>
                          <a:cs typeface="Times New Roman" panose="02020603050405020304" pitchFamily="18" charset="0"/>
                        </a:rPr>
                        <m:t>&gt; </m:t>
                      </m:r>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0</m:t>
                          </m:r>
                        </m:sub>
                      </m:sSub>
                    </m:oMath>
                  </m:oMathPara>
                </a14:m>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mc:Choice>
        <mc:Fallback xmlns="">
          <p:sp>
            <p:nvSpPr>
              <p:cNvPr id="8" name="ZoneTexte 7"/>
              <p:cNvSpPr txBox="1">
                <a:spLocks noRot="1" noChangeAspect="1" noMove="1" noResize="1" noEditPoints="1" noAdjustHandles="1" noChangeArrowheads="1" noChangeShapeType="1" noTextEdit="1"/>
              </p:cNvSpPr>
              <p:nvPr/>
            </p:nvSpPr>
            <p:spPr>
              <a:xfrm>
                <a:off x="435426" y="2355154"/>
                <a:ext cx="7607404" cy="1437317"/>
              </a:xfrm>
              <a:prstGeom prst="rect">
                <a:avLst/>
              </a:prstGeom>
              <a:blipFill rotWithShape="0">
                <a:blip r:embed="rId2"/>
                <a:stretch>
                  <a:fillRect l="-401" t="-1271"/>
                </a:stretch>
              </a:blipFill>
            </p:spPr>
            <p:txBody>
              <a:bodyPr/>
              <a:lstStyle/>
              <a:p>
                <a:r>
                  <a:rPr lang="fr-FR">
                    <a:noFill/>
                  </a:rPr>
                  <a:t> </a:t>
                </a:r>
              </a:p>
            </p:txBody>
          </p:sp>
        </mc:Fallback>
      </mc:AlternateContent>
      <p:sp>
        <p:nvSpPr>
          <p:cNvPr id="9" name="ZoneTexte 8"/>
          <p:cNvSpPr txBox="1"/>
          <p:nvPr/>
        </p:nvSpPr>
        <p:spPr>
          <a:xfrm>
            <a:off x="435426" y="3989871"/>
            <a:ext cx="8436430" cy="1077218"/>
          </a:xfrm>
          <a:prstGeom prst="rect">
            <a:avLst/>
          </a:prstGeom>
          <a:noFill/>
        </p:spPr>
        <p:txBody>
          <a:bodyPr wrap="square" rtlCol="0">
            <a:spAutoFit/>
          </a:bodyPr>
          <a:lstStyle/>
          <a:p>
            <a:pPr marL="0" lvl="1" algn="just"/>
            <a:r>
              <a:rPr lang="en-US" sz="1600" u="sng" dirty="0" smtClean="0"/>
              <a:t>Step 3</a:t>
            </a:r>
            <a:r>
              <a:rPr lang="en-US" sz="1600" dirty="0" smtClean="0"/>
              <a:t>: the choice of the reaction will change the number of molecules at time (t+</a:t>
            </a:r>
            <a:r>
              <a:rPr lang="en-US" sz="1600" dirty="0" smtClean="0">
                <a:sym typeface="Symbol" panose="05050102010706020507" pitchFamily="18" charset="2"/>
              </a:rPr>
              <a:t>) for the molecular species that are concerned by the reaction. The vector</a:t>
            </a:r>
            <a:r>
              <a:rPr lang="en-US" sz="1600" dirty="0" smtClean="0"/>
              <a:t> </a:t>
            </a:r>
            <a:r>
              <a:rPr lang="en-US" sz="1600" i="1" dirty="0" smtClean="0">
                <a:latin typeface="Cambria Math" panose="02040503050406030204" pitchFamily="18" charset="0"/>
                <a:ea typeface="Cambria Math" panose="02040503050406030204" pitchFamily="18" charset="0"/>
              </a:rPr>
              <a:t>X </a:t>
            </a:r>
            <a:r>
              <a:rPr lang="en-US" sz="1600" dirty="0" smtClean="0">
                <a:latin typeface="Cambria Math" panose="02040503050406030204" pitchFamily="18" charset="0"/>
                <a:ea typeface="Cambria Math" panose="02040503050406030204" pitchFamily="18" charset="0"/>
              </a:rPr>
              <a:t>(</a:t>
            </a:r>
            <a:r>
              <a:rPr lang="en-US" sz="1600" i="1" dirty="0" smtClean="0">
                <a:ea typeface="Cambria Math" panose="02040503050406030204" pitchFamily="18" charset="0"/>
              </a:rPr>
              <a:t>t</a:t>
            </a:r>
            <a:r>
              <a:rPr lang="en-US" sz="1600" dirty="0" smtClean="0">
                <a:latin typeface="Cambria Math" panose="02040503050406030204" pitchFamily="18" charset="0"/>
                <a:ea typeface="Cambria Math" panose="02040503050406030204" pitchFamily="18" charset="0"/>
              </a:rPr>
              <a:t>)</a:t>
            </a:r>
            <a:r>
              <a:rPr lang="en-US" sz="1600" dirty="0" smtClean="0"/>
              <a:t> = (</a:t>
            </a:r>
            <a:r>
              <a:rPr lang="en-US" sz="1600" i="1" dirty="0" smtClean="0">
                <a:latin typeface="Cambria Math" panose="02040503050406030204" pitchFamily="18" charset="0"/>
                <a:ea typeface="Cambria Math" panose="02040503050406030204" pitchFamily="18" charset="0"/>
              </a:rPr>
              <a:t>X</a:t>
            </a:r>
            <a:r>
              <a:rPr lang="en-US" sz="1600" i="1" baseline="-25000" dirty="0" smtClean="0">
                <a:latin typeface="Cambria Math" panose="02040503050406030204" pitchFamily="18" charset="0"/>
                <a:ea typeface="Cambria Math" panose="02040503050406030204" pitchFamily="18" charset="0"/>
              </a:rPr>
              <a:t>1 </a:t>
            </a:r>
            <a:r>
              <a:rPr lang="en-US" sz="1600" dirty="0" smtClean="0">
                <a:ea typeface="Cambria Math" panose="02040503050406030204" pitchFamily="18" charset="0"/>
              </a:rPr>
              <a:t>(</a:t>
            </a:r>
            <a:r>
              <a:rPr lang="en-US" sz="1600" i="1" dirty="0" smtClean="0">
                <a:ea typeface="Cambria Math" panose="02040503050406030204" pitchFamily="18" charset="0"/>
              </a:rPr>
              <a:t>t</a:t>
            </a:r>
            <a:r>
              <a:rPr lang="en-US" sz="1600" dirty="0" smtClean="0"/>
              <a:t>), ..., </a:t>
            </a:r>
            <a:r>
              <a:rPr lang="en-US" sz="1600" i="1" dirty="0" smtClean="0">
                <a:latin typeface="Cambria Math" panose="02040503050406030204" pitchFamily="18" charset="0"/>
                <a:ea typeface="Cambria Math" panose="02040503050406030204" pitchFamily="18" charset="0"/>
              </a:rPr>
              <a:t>X</a:t>
            </a:r>
            <a:r>
              <a:rPr lang="en-US" sz="1600" i="1" baseline="-25000" dirty="0" smtClean="0">
                <a:latin typeface="Cambria Math" panose="02040503050406030204" pitchFamily="18" charset="0"/>
                <a:ea typeface="Cambria Math" panose="02040503050406030204" pitchFamily="18" charset="0"/>
              </a:rPr>
              <a:t>N </a:t>
            </a:r>
            <a:r>
              <a:rPr lang="en-US" sz="1600" dirty="0" smtClean="0">
                <a:ea typeface="Cambria Math" panose="02040503050406030204" pitchFamily="18" charset="0"/>
              </a:rPr>
              <a:t>(</a:t>
            </a:r>
            <a:r>
              <a:rPr lang="en-US" sz="1600" i="1" dirty="0" smtClean="0">
                <a:ea typeface="Cambria Math" panose="02040503050406030204" pitchFamily="18" charset="0"/>
              </a:rPr>
              <a:t>t</a:t>
            </a:r>
            <a:r>
              <a:rPr lang="en-US" sz="1600" dirty="0" smtClean="0"/>
              <a:t>)) will be updated to represent the new number of molecules of each species. </a:t>
            </a:r>
          </a:p>
          <a:p>
            <a:pPr marL="0" lvl="1" algn="just"/>
            <a:r>
              <a:rPr lang="en-US" sz="1600" dirty="0" smtClean="0"/>
              <a:t>New reaction propensities must be calculated. </a:t>
            </a:r>
            <a:endParaRPr lang="en-US" sz="1600" dirty="0" smtClean="0">
              <a:sym typeface="Symbol" panose="05050102010706020507" pitchFamily="18" charset="2"/>
            </a:endParaRPr>
          </a:p>
        </p:txBody>
      </p:sp>
      <p:sp>
        <p:nvSpPr>
          <p:cNvPr id="10" name="Rectangle 6"/>
          <p:cNvSpPr>
            <a:spLocks noChangeArrowheads="1"/>
          </p:cNvSpPr>
          <p:nvPr/>
        </p:nvSpPr>
        <p:spPr bwMode="auto">
          <a:xfrm>
            <a:off x="898071" y="233218"/>
            <a:ext cx="7347858" cy="461665"/>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  </a:t>
            </a:r>
            <a:r>
              <a:rPr lang="fr-FR" sz="2400" dirty="0" err="1" smtClean="0">
                <a:solidFill>
                  <a:schemeClr val="accent1">
                    <a:lumMod val="75000"/>
                  </a:schemeClr>
                </a:solidFill>
                <a:latin typeface="+mj-lt"/>
              </a:rPr>
              <a:t>Gillepsie</a:t>
            </a:r>
            <a:r>
              <a:rPr lang="fr-FR" sz="2400" dirty="0" smtClean="0">
                <a:solidFill>
                  <a:schemeClr val="accent1">
                    <a:lumMod val="75000"/>
                  </a:schemeClr>
                </a:solidFill>
                <a:latin typeface="+mj-lt"/>
              </a:rPr>
              <a:t> </a:t>
            </a:r>
            <a:r>
              <a:rPr lang="fr-FR" sz="2400" dirty="0" err="1" smtClean="0">
                <a:solidFill>
                  <a:schemeClr val="accent1">
                    <a:lumMod val="75000"/>
                  </a:schemeClr>
                </a:solidFill>
                <a:latin typeface="+mj-lt"/>
              </a:rPr>
              <a:t>algorithm</a:t>
            </a:r>
            <a:r>
              <a:rPr lang="fr-FR" sz="2400" dirty="0" smtClean="0">
                <a:solidFill>
                  <a:schemeClr val="accent1">
                    <a:lumMod val="75000"/>
                  </a:schemeClr>
                </a:solidFill>
                <a:latin typeface="+mj-lt"/>
              </a:rPr>
              <a:t> </a:t>
            </a:r>
            <a:endParaRPr lang="fr-FR" sz="2400" dirty="0">
              <a:solidFill>
                <a:schemeClr val="accent1">
                  <a:lumMod val="75000"/>
                </a:schemeClr>
              </a:solidFill>
              <a:latin typeface="+mj-lt"/>
            </a:endParaRPr>
          </a:p>
        </p:txBody>
      </p:sp>
    </p:spTree>
    <p:extLst>
      <p:ext uri="{BB962C8B-B14F-4D97-AF65-F5344CB8AC3E}">
        <p14:creationId xmlns:p14="http://schemas.microsoft.com/office/powerpoint/2010/main" val="42824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657" y="1659715"/>
            <a:ext cx="8545285" cy="2585323"/>
          </a:xfrm>
          <a:prstGeom prst="rect">
            <a:avLst/>
          </a:prstGeom>
        </p:spPr>
        <p:txBody>
          <a:bodyPr wrap="square">
            <a:spAutoFit/>
          </a:bodyPr>
          <a:lstStyle/>
          <a:p>
            <a:r>
              <a:rPr lang="en-US" b="0" i="0" u="none" strike="noStrike" baseline="0" dirty="0" smtClean="0">
                <a:solidFill>
                  <a:srgbClr val="3333B3"/>
                </a:solidFill>
              </a:rPr>
              <a:t>1. </a:t>
            </a:r>
            <a:r>
              <a:rPr lang="en-US" b="0" i="0" u="none" strike="noStrike" baseline="0" dirty="0" smtClean="0">
                <a:solidFill>
                  <a:srgbClr val="000000"/>
                </a:solidFill>
              </a:rPr>
              <a:t>Setup: Store initial population</a:t>
            </a:r>
            <a:r>
              <a:rPr lang="en-US" dirty="0">
                <a:solidFill>
                  <a:srgbClr val="000000"/>
                </a:solidFill>
              </a:rPr>
              <a:t>s</a:t>
            </a:r>
            <a:r>
              <a:rPr lang="en-US" b="0" i="0" u="none" strike="noStrike" baseline="0" dirty="0" smtClean="0">
                <a:solidFill>
                  <a:srgbClr val="000000"/>
                </a:solidFill>
              </a:rPr>
              <a:t> and rate constants, set </a:t>
            </a:r>
            <a:r>
              <a:rPr lang="en-US" b="0" i="1" u="none" strike="noStrike" baseline="0" dirty="0" smtClean="0">
                <a:solidFill>
                  <a:srgbClr val="000000"/>
                </a:solidFill>
              </a:rPr>
              <a:t>t</a:t>
            </a:r>
            <a:r>
              <a:rPr lang="en-US" b="0" i="0" u="none" strike="noStrike" baseline="0" dirty="0" smtClean="0">
                <a:solidFill>
                  <a:srgbClr val="000000"/>
                </a:solidFill>
              </a:rPr>
              <a:t> = 0,</a:t>
            </a:r>
          </a:p>
          <a:p>
            <a:r>
              <a:rPr lang="en-US" b="0" i="0" u="none" strike="noStrike" baseline="0" dirty="0" smtClean="0">
                <a:solidFill>
                  <a:srgbClr val="3333B3"/>
                </a:solidFill>
              </a:rPr>
              <a:t>2. </a:t>
            </a:r>
            <a:r>
              <a:rPr lang="en-US" b="0" i="0" u="none" strike="noStrike" baseline="0" dirty="0" smtClean="0">
                <a:solidFill>
                  <a:srgbClr val="000000"/>
                </a:solidFill>
              </a:rPr>
              <a:t>Calculate reaction propensities.</a:t>
            </a:r>
          </a:p>
          <a:p>
            <a:r>
              <a:rPr lang="en-US" b="0" i="0" u="none" strike="noStrike" baseline="0" dirty="0" smtClean="0">
                <a:solidFill>
                  <a:srgbClr val="3333B3"/>
                </a:solidFill>
              </a:rPr>
              <a:t>3. </a:t>
            </a:r>
            <a:r>
              <a:rPr lang="en-US" b="0" i="0" u="none" strike="noStrike" baseline="0" dirty="0" smtClean="0">
                <a:solidFill>
                  <a:srgbClr val="000000"/>
                </a:solidFill>
              </a:rPr>
              <a:t>Generate two uniform random numbers, </a:t>
            </a:r>
            <a:r>
              <a:rPr lang="en-US" b="0" i="1" u="none" strike="noStrike" baseline="0" dirty="0" smtClean="0">
                <a:solidFill>
                  <a:srgbClr val="000000"/>
                </a:solidFill>
              </a:rPr>
              <a:t>r</a:t>
            </a:r>
            <a:r>
              <a:rPr lang="en-US" b="0" i="1" u="none" strike="noStrike" baseline="-25000" dirty="0" smtClean="0">
                <a:solidFill>
                  <a:srgbClr val="000000"/>
                </a:solidFill>
              </a:rPr>
              <a:t>1</a:t>
            </a:r>
            <a:r>
              <a:rPr lang="en-US" b="0" i="0" u="none" strike="noStrike" baseline="0" dirty="0" smtClean="0">
                <a:solidFill>
                  <a:srgbClr val="000000"/>
                </a:solidFill>
              </a:rPr>
              <a:t> and </a:t>
            </a:r>
            <a:r>
              <a:rPr lang="en-US" b="0" i="1" u="none" strike="noStrike" baseline="0" dirty="0" smtClean="0">
                <a:solidFill>
                  <a:srgbClr val="000000"/>
                </a:solidFill>
              </a:rPr>
              <a:t>r</a:t>
            </a:r>
            <a:r>
              <a:rPr lang="en-US" b="0" i="1" u="none" strike="noStrike" baseline="-25000" dirty="0" smtClean="0">
                <a:solidFill>
                  <a:srgbClr val="000000"/>
                </a:solidFill>
              </a:rPr>
              <a:t>2</a:t>
            </a:r>
            <a:r>
              <a:rPr lang="en-US" b="0" i="0" u="none" strike="noStrike" baseline="0" dirty="0" smtClean="0">
                <a:solidFill>
                  <a:srgbClr val="000000"/>
                </a:solidFill>
              </a:rPr>
              <a:t>.</a:t>
            </a:r>
          </a:p>
          <a:p>
            <a:r>
              <a:rPr lang="en-US" b="0" i="0" u="none" strike="noStrike" baseline="0" dirty="0" smtClean="0">
                <a:solidFill>
                  <a:srgbClr val="3333B3"/>
                </a:solidFill>
              </a:rPr>
              <a:t>4. </a:t>
            </a:r>
            <a:r>
              <a:rPr lang="en-US" b="0" i="0" u="none" strike="noStrike" baseline="0" dirty="0" smtClean="0">
                <a:solidFill>
                  <a:srgbClr val="000000"/>
                </a:solidFill>
              </a:rPr>
              <a:t>Calculate </a:t>
            </a:r>
            <a:r>
              <a:rPr lang="en-US" b="0" i="0" u="none" strike="noStrike" baseline="0" dirty="0" smtClean="0">
                <a:solidFill>
                  <a:srgbClr val="000000"/>
                </a:solidFill>
                <a:sym typeface="Symbol" panose="05050102010706020507" pitchFamily="18" charset="2"/>
              </a:rPr>
              <a:t></a:t>
            </a:r>
            <a:r>
              <a:rPr lang="en-US" b="0" i="0" u="none" strike="noStrike" baseline="0" dirty="0" smtClean="0">
                <a:solidFill>
                  <a:srgbClr val="000000"/>
                </a:solidFill>
              </a:rPr>
              <a:t>, the time to next reaction, using </a:t>
            </a:r>
            <a:r>
              <a:rPr lang="en-US" b="0" i="1" u="none" strike="noStrike" baseline="0" dirty="0" smtClean="0">
                <a:solidFill>
                  <a:srgbClr val="000000"/>
                </a:solidFill>
              </a:rPr>
              <a:t>r</a:t>
            </a:r>
            <a:r>
              <a:rPr lang="en-US" b="0" i="1" u="none" strike="noStrike" baseline="-25000" dirty="0" smtClean="0">
                <a:solidFill>
                  <a:srgbClr val="000000"/>
                </a:solidFill>
              </a:rPr>
              <a:t>1</a:t>
            </a:r>
            <a:r>
              <a:rPr lang="en-US" b="0" i="0" u="none" strike="noStrike" baseline="0" dirty="0" smtClean="0">
                <a:solidFill>
                  <a:srgbClr val="000000"/>
                </a:solidFill>
              </a:rPr>
              <a:t>.</a:t>
            </a:r>
          </a:p>
          <a:p>
            <a:r>
              <a:rPr lang="en-US" b="0" i="0" u="none" strike="noStrike" baseline="0" dirty="0" smtClean="0">
                <a:solidFill>
                  <a:srgbClr val="3333B3"/>
                </a:solidFill>
              </a:rPr>
              <a:t>5. </a:t>
            </a:r>
            <a:r>
              <a:rPr lang="en-US" b="0" i="0" u="none" strike="noStrike" baseline="0" dirty="0" smtClean="0">
                <a:solidFill>
                  <a:srgbClr val="000000"/>
                </a:solidFill>
              </a:rPr>
              <a:t>Determine the next reaction using </a:t>
            </a:r>
            <a:r>
              <a:rPr lang="en-US" b="0" i="1" u="none" strike="noStrike" baseline="0" dirty="0" smtClean="0">
                <a:solidFill>
                  <a:srgbClr val="000000"/>
                </a:solidFill>
              </a:rPr>
              <a:t>r</a:t>
            </a:r>
            <a:r>
              <a:rPr lang="en-US" b="0" i="1" u="none" strike="noStrike" baseline="-25000" dirty="0" smtClean="0">
                <a:solidFill>
                  <a:srgbClr val="000000"/>
                </a:solidFill>
              </a:rPr>
              <a:t>2</a:t>
            </a:r>
            <a:r>
              <a:rPr lang="en-US" b="0" i="0" u="none" strike="noStrike" baseline="0" dirty="0" smtClean="0">
                <a:solidFill>
                  <a:srgbClr val="000000"/>
                </a:solidFill>
              </a:rPr>
              <a:t>.</a:t>
            </a:r>
          </a:p>
          <a:p>
            <a:r>
              <a:rPr lang="en-US" b="0" i="0" u="none" strike="noStrike" baseline="0" dirty="0" smtClean="0">
                <a:solidFill>
                  <a:srgbClr val="3333B3"/>
                </a:solidFill>
              </a:rPr>
              <a:t>6. </a:t>
            </a:r>
            <a:r>
              <a:rPr lang="en-US" b="0" i="0" u="none" strike="noStrike" baseline="0" dirty="0" smtClean="0">
                <a:solidFill>
                  <a:srgbClr val="000000"/>
                </a:solidFill>
              </a:rPr>
              <a:t>Add </a:t>
            </a:r>
            <a:r>
              <a:rPr lang="en-US" b="0" i="0" u="none" strike="noStrike" baseline="0" dirty="0" smtClean="0">
                <a:solidFill>
                  <a:srgbClr val="000000"/>
                </a:solidFill>
                <a:sym typeface="Symbol" panose="05050102010706020507" pitchFamily="18" charset="2"/>
              </a:rPr>
              <a:t></a:t>
            </a:r>
            <a:r>
              <a:rPr lang="en-US" b="0" i="0" u="none" strike="noStrike" baseline="0" dirty="0" smtClean="0">
                <a:solidFill>
                  <a:srgbClr val="000000"/>
                </a:solidFill>
              </a:rPr>
              <a:t> to t.</a:t>
            </a:r>
          </a:p>
          <a:p>
            <a:r>
              <a:rPr lang="en-US" b="0" i="0" u="none" strike="noStrike" baseline="0" dirty="0" smtClean="0">
                <a:solidFill>
                  <a:srgbClr val="3333B3"/>
                </a:solidFill>
              </a:rPr>
              <a:t>7. </a:t>
            </a:r>
            <a:r>
              <a:rPr lang="en-US" b="0" i="0" u="none" strike="noStrike" baseline="0" dirty="0" smtClean="0">
                <a:solidFill>
                  <a:srgbClr val="000000"/>
                </a:solidFill>
              </a:rPr>
              <a:t>Update the populations based on the reaction chosen.</a:t>
            </a:r>
          </a:p>
          <a:p>
            <a:r>
              <a:rPr lang="en-US" b="0" i="0" u="none" strike="noStrike" baseline="0" dirty="0" smtClean="0">
                <a:solidFill>
                  <a:srgbClr val="3333B3"/>
                </a:solidFill>
              </a:rPr>
              <a:t>8. </a:t>
            </a:r>
            <a:r>
              <a:rPr lang="en-US" b="0" i="0" u="none" strike="noStrike" baseline="0" dirty="0" smtClean="0">
                <a:solidFill>
                  <a:srgbClr val="000000"/>
                </a:solidFill>
              </a:rPr>
              <a:t>Go to step 2 until some chosen stopping criterion is reached</a:t>
            </a:r>
          </a:p>
          <a:p>
            <a:r>
              <a:rPr lang="en-US" b="0" i="0" u="none" strike="noStrike" baseline="0" dirty="0" smtClean="0">
                <a:solidFill>
                  <a:srgbClr val="000000"/>
                </a:solidFill>
              </a:rPr>
              <a:t>    (exhaustion of a chemical, target simulation time reached,</a:t>
            </a:r>
            <a:r>
              <a:rPr lang="en-US" b="0" i="0" u="none" strike="noStrike" dirty="0" smtClean="0">
                <a:solidFill>
                  <a:srgbClr val="000000"/>
                </a:solidFill>
              </a:rPr>
              <a:t> </a:t>
            </a:r>
            <a:r>
              <a:rPr lang="en-US" b="0" i="0" u="none" strike="noStrike" baseline="0" dirty="0" smtClean="0">
                <a:solidFill>
                  <a:srgbClr val="000000"/>
                </a:solidFill>
              </a:rPr>
              <a:t>. . . )</a:t>
            </a:r>
            <a:endParaRPr lang="en-US" dirty="0"/>
          </a:p>
        </p:txBody>
      </p:sp>
      <p:sp>
        <p:nvSpPr>
          <p:cNvPr id="3" name="Rectangle 6"/>
          <p:cNvSpPr>
            <a:spLocks noChangeArrowheads="1"/>
          </p:cNvSpPr>
          <p:nvPr/>
        </p:nvSpPr>
        <p:spPr bwMode="auto">
          <a:xfrm>
            <a:off x="413657" y="548904"/>
            <a:ext cx="7347858" cy="461665"/>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Gillepsie</a:t>
            </a:r>
            <a:r>
              <a:rPr lang="fr-FR" sz="2400" dirty="0" smtClean="0">
                <a:solidFill>
                  <a:schemeClr val="accent1">
                    <a:lumMod val="75000"/>
                  </a:schemeClr>
                </a:solidFill>
                <a:latin typeface="+mj-lt"/>
              </a:rPr>
              <a:t> </a:t>
            </a:r>
            <a:r>
              <a:rPr lang="fr-FR" sz="2400" dirty="0" err="1" smtClean="0">
                <a:solidFill>
                  <a:schemeClr val="accent1">
                    <a:lumMod val="75000"/>
                  </a:schemeClr>
                </a:solidFill>
                <a:latin typeface="+mj-lt"/>
              </a:rPr>
              <a:t>algorithm</a:t>
            </a:r>
            <a:r>
              <a:rPr lang="fr-FR" sz="2400" dirty="0" smtClean="0">
                <a:solidFill>
                  <a:schemeClr val="accent1">
                    <a:lumMod val="75000"/>
                  </a:schemeClr>
                </a:solidFill>
                <a:latin typeface="+mj-lt"/>
              </a:rPr>
              <a:t> </a:t>
            </a:r>
            <a:endParaRPr lang="fr-FR" sz="2400" dirty="0">
              <a:solidFill>
                <a:schemeClr val="accent1">
                  <a:lumMod val="75000"/>
                </a:schemeClr>
              </a:solidFill>
              <a:latin typeface="+mj-lt"/>
            </a:endParaRPr>
          </a:p>
        </p:txBody>
      </p:sp>
      <p:sp>
        <p:nvSpPr>
          <p:cNvPr id="4" name="ZoneTexte 3"/>
          <p:cNvSpPr txBox="1"/>
          <p:nvPr/>
        </p:nvSpPr>
        <p:spPr>
          <a:xfrm>
            <a:off x="254643" y="4988688"/>
            <a:ext cx="8345347" cy="923330"/>
          </a:xfrm>
          <a:prstGeom prst="rect">
            <a:avLst/>
          </a:prstGeom>
          <a:noFill/>
        </p:spPr>
        <p:txBody>
          <a:bodyPr wrap="square" rtlCol="0">
            <a:spAutoFit/>
          </a:bodyPr>
          <a:lstStyle/>
          <a:p>
            <a:pPr algn="just"/>
            <a:r>
              <a:rPr lang="en-US" dirty="0"/>
              <a:t>If we want the kind of information we can get from the </a:t>
            </a:r>
            <a:r>
              <a:rPr lang="en-US" dirty="0" smtClean="0"/>
              <a:t>master equations, many independent runs of simulations must be performed </a:t>
            </a:r>
            <a:r>
              <a:rPr lang="en-US" dirty="0"/>
              <a:t> </a:t>
            </a:r>
            <a:r>
              <a:rPr lang="en-US" dirty="0" smtClean="0"/>
              <a:t>and then average across realizations</a:t>
            </a:r>
            <a:r>
              <a:rPr lang="en-US" dirty="0"/>
              <a:t>.</a:t>
            </a:r>
          </a:p>
        </p:txBody>
      </p:sp>
    </p:spTree>
    <p:extLst>
      <p:ext uri="{BB962C8B-B14F-4D97-AF65-F5344CB8AC3E}">
        <p14:creationId xmlns:p14="http://schemas.microsoft.com/office/powerpoint/2010/main" val="1241633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6378" y="1373386"/>
            <a:ext cx="8223250" cy="3416320"/>
          </a:xfrm>
          <a:prstGeom prst="rect">
            <a:avLst/>
          </a:prstGeom>
          <a:noFill/>
        </p:spPr>
        <p:txBody>
          <a:bodyPr wrap="square" rtlCol="0">
            <a:spAutoFit/>
          </a:bodyPr>
          <a:lstStyle/>
          <a:p>
            <a:pPr algn="just"/>
            <a:r>
              <a:rPr lang="en-US" dirty="0" smtClean="0">
                <a:effectLst>
                  <a:outerShdw blurRad="38100" dist="38100" dir="2700000" algn="tl">
                    <a:srgbClr val="000000">
                      <a:alpha val="43137"/>
                    </a:srgbClr>
                  </a:outerShdw>
                </a:effectLst>
                <a:latin typeface="Calibri" pitchFamily="34" charset="0"/>
                <a:cs typeface="Calibri" pitchFamily="34" charset="0"/>
              </a:rPr>
              <a:t>Stochastic paradigm (</a:t>
            </a:r>
            <a:r>
              <a:rPr lang="en-US" dirty="0" smtClean="0">
                <a:effectLst>
                  <a:outerShdw blurRad="38100" dist="38100" dir="2700000" algn="tl">
                    <a:srgbClr val="000000">
                      <a:alpha val="43137"/>
                    </a:srgbClr>
                  </a:outerShdw>
                </a:effectLst>
                <a:latin typeface="Monotype Corsiva" pitchFamily="66" charset="0"/>
                <a:cs typeface="Calibri" pitchFamily="34" charset="0"/>
              </a:rPr>
              <a:t>SPN</a:t>
            </a:r>
            <a:r>
              <a:rPr lang="en-US" dirty="0" smtClean="0">
                <a:effectLst>
                  <a:outerShdw blurRad="38100" dist="38100" dir="2700000" algn="tl">
                    <a:srgbClr val="000000">
                      <a:alpha val="43137"/>
                    </a:srgbClr>
                  </a:outerShdw>
                </a:effectLst>
                <a:latin typeface="Calibri" pitchFamily="34" charset="0"/>
                <a:cs typeface="Calibri" pitchFamily="34" charset="0"/>
              </a:rPr>
              <a:t>): </a:t>
            </a:r>
            <a:r>
              <a:rPr lang="en-US" dirty="0" smtClean="0">
                <a:latin typeface="Calibri" pitchFamily="34" charset="0"/>
                <a:cs typeface="Calibri" pitchFamily="34" charset="0"/>
              </a:rPr>
              <a:t>preserves the discrete state, </a:t>
            </a:r>
            <a:r>
              <a:rPr lang="en-US" i="1" dirty="0" err="1" smtClean="0">
                <a:latin typeface="Calibri" pitchFamily="34" charset="0"/>
                <a:cs typeface="Calibri" pitchFamily="34" charset="0"/>
              </a:rPr>
              <a:t>i</a:t>
            </a:r>
            <a:r>
              <a:rPr lang="en-US" i="1" dirty="0" smtClean="0">
                <a:latin typeface="Calibri" pitchFamily="34" charset="0"/>
                <a:cs typeface="Calibri" pitchFamily="34" charset="0"/>
              </a:rPr>
              <a:t>. e.</a:t>
            </a:r>
            <a:r>
              <a:rPr lang="en-US" dirty="0" smtClean="0">
                <a:latin typeface="Calibri" pitchFamily="34" charset="0"/>
                <a:cs typeface="Calibri" pitchFamily="34" charset="0"/>
              </a:rPr>
              <a:t>,</a:t>
            </a:r>
            <a:r>
              <a:rPr lang="en-US" i="1" dirty="0" smtClean="0">
                <a:latin typeface="Calibri" pitchFamily="34" charset="0"/>
                <a:cs typeface="Calibri" pitchFamily="34" charset="0"/>
              </a:rPr>
              <a:t> </a:t>
            </a:r>
            <a:r>
              <a:rPr lang="en-US" dirty="0" smtClean="0">
                <a:latin typeface="Calibri" pitchFamily="34" charset="0"/>
                <a:cs typeface="Calibri" pitchFamily="34" charset="0"/>
              </a:rPr>
              <a:t>preserve a discrete number of tokens on its place, but in addition associates a firing rate (waiting time) with each transition, which are random variables defined by probability distributions. The firing rates are typically state dependent and specified by rate functions. All reactions, which occur in the </a:t>
            </a:r>
            <a:r>
              <a:rPr lang="en-US" dirty="0" smtClean="0">
                <a:latin typeface="Monotype Corsiva" pitchFamily="66" charset="0"/>
                <a:cs typeface="Calibri" pitchFamily="34" charset="0"/>
              </a:rPr>
              <a:t>QPN</a:t>
            </a:r>
            <a:r>
              <a:rPr lang="en-US" dirty="0" smtClean="0">
                <a:latin typeface="Calibri" pitchFamily="34" charset="0"/>
                <a:cs typeface="Calibri" pitchFamily="34" charset="0"/>
              </a:rPr>
              <a:t>, can still occur in the </a:t>
            </a:r>
            <a:r>
              <a:rPr lang="en-US" dirty="0" smtClean="0">
                <a:latin typeface="Monotype Corsiva" pitchFamily="66" charset="0"/>
                <a:cs typeface="Calibri" pitchFamily="34" charset="0"/>
              </a:rPr>
              <a:t>SPN</a:t>
            </a:r>
            <a:r>
              <a:rPr lang="en-US" dirty="0" smtClean="0">
                <a:latin typeface="Calibri" pitchFamily="34" charset="0"/>
                <a:cs typeface="Calibri" pitchFamily="34" charset="0"/>
              </a:rPr>
              <a:t>, but their likelihood depends on the probability distribution of the associated firing rates.  Consequently, the system behavior is described by the same discrete space as in the </a:t>
            </a:r>
            <a:r>
              <a:rPr lang="en-US" dirty="0" smtClean="0">
                <a:latin typeface="Monotype Corsiva" pitchFamily="66" charset="0"/>
                <a:cs typeface="Calibri" pitchFamily="34" charset="0"/>
              </a:rPr>
              <a:t>QPN</a:t>
            </a:r>
            <a:r>
              <a:rPr lang="en-US" dirty="0" smtClean="0">
                <a:latin typeface="Calibri" pitchFamily="34" charset="0"/>
                <a:cs typeface="Calibri" pitchFamily="34" charset="0"/>
              </a:rPr>
              <a:t> . Thus all qualitative properties valid in the </a:t>
            </a:r>
            <a:r>
              <a:rPr lang="en-US" dirty="0" smtClean="0">
                <a:latin typeface="Monotype Corsiva" pitchFamily="66" charset="0"/>
                <a:cs typeface="Calibri" pitchFamily="34" charset="0"/>
              </a:rPr>
              <a:t>QPN</a:t>
            </a:r>
            <a:r>
              <a:rPr lang="en-US" dirty="0" smtClean="0">
                <a:latin typeface="Calibri" pitchFamily="34" charset="0"/>
                <a:cs typeface="Calibri" pitchFamily="34" charset="0"/>
              </a:rPr>
              <a:t> are also valid in the </a:t>
            </a:r>
            <a:r>
              <a:rPr lang="en-US" dirty="0" smtClean="0">
                <a:latin typeface="Monotype Corsiva" pitchFamily="66" charset="0"/>
                <a:cs typeface="Calibri" pitchFamily="34" charset="0"/>
              </a:rPr>
              <a:t>SPN</a:t>
            </a:r>
            <a:r>
              <a:rPr lang="en-US" dirty="0" smtClean="0">
                <a:latin typeface="Calibri" pitchFamily="34" charset="0"/>
                <a:cs typeface="Calibri" pitchFamily="34" charset="0"/>
              </a:rPr>
              <a:t>, and vice versa. The underlying semantics is a Continuous-Time Markov Chain (CTMC), and stochastic simulation generates a random walk through the CTMC. </a:t>
            </a:r>
          </a:p>
          <a:p>
            <a:pPr algn="just"/>
            <a:r>
              <a:rPr lang="en-US" dirty="0" smtClean="0">
                <a:latin typeface="Calibri" pitchFamily="34" charset="0"/>
                <a:cs typeface="Calibri" pitchFamily="34" charset="0"/>
              </a:rPr>
              <a:t>Transitions get enabled if pre-places are sufficiently marked. Before firing of an enabled transition </a:t>
            </a:r>
            <a:r>
              <a:rPr lang="en-US" i="1" dirty="0" smtClean="0">
                <a:latin typeface="Calibri" pitchFamily="34" charset="0"/>
                <a:cs typeface="Calibri" pitchFamily="34" charset="0"/>
              </a:rPr>
              <a:t>t</a:t>
            </a:r>
            <a:r>
              <a:rPr lang="en-US" dirty="0" smtClean="0">
                <a:latin typeface="Calibri" pitchFamily="34" charset="0"/>
                <a:cs typeface="Calibri" pitchFamily="34" charset="0"/>
              </a:rPr>
              <a:t> </a:t>
            </a:r>
            <a:r>
              <a:rPr lang="en-US" dirty="0" smtClean="0">
                <a:latin typeface="Calibri" pitchFamily="34" charset="0"/>
                <a:cs typeface="Calibri" pitchFamily="34" charset="0"/>
                <a:sym typeface="Symbol"/>
              </a:rPr>
              <a:t></a:t>
            </a:r>
            <a:r>
              <a:rPr lang="en-US" i="1" dirty="0" smtClean="0">
                <a:latin typeface="Calibri" pitchFamily="34" charset="0"/>
                <a:cs typeface="Calibri" pitchFamily="34" charset="0"/>
                <a:sym typeface="Symbol"/>
              </a:rPr>
              <a:t> T</a:t>
            </a:r>
            <a:r>
              <a:rPr lang="en-US" dirty="0" smtClean="0">
                <a:latin typeface="Calibri" pitchFamily="34" charset="0"/>
                <a:cs typeface="Calibri" pitchFamily="34" charset="0"/>
                <a:sym typeface="Symbol"/>
              </a:rPr>
              <a:t>, a waiting time has to elapse. </a:t>
            </a:r>
            <a:endParaRPr lang="en-US" i="1" dirty="0">
              <a:latin typeface="Calibri" pitchFamily="34" charset="0"/>
              <a:cs typeface="Calibri" pitchFamily="34" charset="0"/>
            </a:endParaRPr>
          </a:p>
        </p:txBody>
      </p:sp>
      <p:sp>
        <p:nvSpPr>
          <p:cNvPr id="8" name="ZoneTexte 7"/>
          <p:cNvSpPr txBox="1"/>
          <p:nvPr/>
        </p:nvSpPr>
        <p:spPr>
          <a:xfrm>
            <a:off x="3242152"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spTree>
    <p:extLst>
      <p:ext uri="{BB962C8B-B14F-4D97-AF65-F5344CB8AC3E}">
        <p14:creationId xmlns:p14="http://schemas.microsoft.com/office/powerpoint/2010/main" val="4158266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42149"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sp>
        <p:nvSpPr>
          <p:cNvPr id="3" name="ZoneTexte 2"/>
          <p:cNvSpPr txBox="1"/>
          <p:nvPr/>
        </p:nvSpPr>
        <p:spPr>
          <a:xfrm>
            <a:off x="332130" y="909978"/>
            <a:ext cx="7912100" cy="1569660"/>
          </a:xfrm>
          <a:prstGeom prst="rect">
            <a:avLst/>
          </a:prstGeom>
          <a:noFill/>
        </p:spPr>
        <p:txBody>
          <a:bodyPr wrap="square" rtlCol="0">
            <a:spAutoFit/>
          </a:bodyPr>
          <a:lstStyle/>
          <a:p>
            <a:pPr algn="just">
              <a:buFont typeface="Arial" pitchFamily="34" charset="0"/>
              <a:buChar char="•"/>
            </a:pPr>
            <a:r>
              <a:rPr lang="en-US" sz="1600" dirty="0" smtClean="0">
                <a:latin typeface="+mn-lt"/>
              </a:rPr>
              <a:t> Each transition gets its own local timer.</a:t>
            </a:r>
          </a:p>
          <a:p>
            <a:pPr lvl="1" algn="just"/>
            <a:r>
              <a:rPr lang="en-US" sz="1600" dirty="0" smtClean="0">
                <a:latin typeface="+mn-lt"/>
              </a:rPr>
              <a:t>When a transition becomes enabled (enough tokens in its pre-places), the local timer is set to an initial value computed by means of the corresponding probability distribution (in general, this value will be different for each run of simulation). The local timer is then decremented at a constant speed, and when the timer reaches zero, the transition is fired. If many transitions are enabled, a race of the next firing will take place.</a:t>
            </a:r>
            <a:endParaRPr lang="en-US" sz="1600" dirty="0">
              <a:latin typeface="+mn-lt"/>
            </a:endParaRPr>
          </a:p>
        </p:txBody>
      </p:sp>
      <p:sp>
        <p:nvSpPr>
          <p:cNvPr id="4" name="ZoneTexte 3"/>
          <p:cNvSpPr txBox="1"/>
          <p:nvPr/>
        </p:nvSpPr>
        <p:spPr>
          <a:xfrm>
            <a:off x="332130" y="2666266"/>
            <a:ext cx="8001000"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Technically</a:t>
            </a:r>
            <a:r>
              <a:rPr lang="en-US" sz="1600" dirty="0"/>
              <a:t>, various probability distributions can be chosen to determine </a:t>
            </a:r>
            <a:r>
              <a:rPr lang="en-US" sz="1600" dirty="0" smtClean="0"/>
              <a:t>the random </a:t>
            </a:r>
            <a:r>
              <a:rPr lang="en-US" sz="1600" dirty="0"/>
              <a:t>values for the local timers</a:t>
            </a:r>
            <a:r>
              <a:rPr lang="en-US" sz="1600" dirty="0" smtClean="0"/>
              <a:t>. </a:t>
            </a:r>
            <a:r>
              <a:rPr lang="en-US" sz="1600" dirty="0" smtClean="0">
                <a:latin typeface="+mn-lt"/>
              </a:rPr>
              <a:t>Biochemical systems are prototypes for exponentially distributed reactions</a:t>
            </a:r>
          </a:p>
          <a:p>
            <a:pPr lvl="2" algn="just"/>
            <a:r>
              <a:rPr lang="en-US" sz="1600" dirty="0" smtClean="0">
                <a:latin typeface="+mn-lt"/>
              </a:rPr>
              <a:t>The firing rates of transitions will follow an exponential definition which could be described by a single parameter </a:t>
            </a:r>
            <a:r>
              <a:rPr lang="en-US" sz="1600" dirty="0" smtClean="0">
                <a:latin typeface="Symbol" pitchFamily="18" charset="2"/>
              </a:rPr>
              <a:t>l</a:t>
            </a:r>
            <a:r>
              <a:rPr lang="en-US" sz="1600" dirty="0" smtClean="0">
                <a:latin typeface="+mn-lt"/>
              </a:rPr>
              <a:t>. </a:t>
            </a:r>
          </a:p>
          <a:p>
            <a:pPr lvl="2" algn="just"/>
            <a:r>
              <a:rPr lang="en-US" sz="1600" dirty="0" smtClean="0">
                <a:latin typeface="+mn-lt"/>
              </a:rPr>
              <a:t>The firing rate will be described by its own parameter </a:t>
            </a:r>
            <a:r>
              <a:rPr lang="en-US" sz="1600" dirty="0" smtClean="0">
                <a:latin typeface="Symbol" pitchFamily="18" charset="2"/>
              </a:rPr>
              <a:t>l</a:t>
            </a:r>
            <a:r>
              <a:rPr lang="en-US" sz="1600" dirty="0" smtClean="0">
                <a:latin typeface="+mn-lt"/>
              </a:rPr>
              <a:t> to specify its local time behavior.</a:t>
            </a:r>
          </a:p>
          <a:p>
            <a:pPr lvl="2" algn="just"/>
            <a:r>
              <a:rPr lang="en-US" sz="1600" dirty="0" smtClean="0">
                <a:solidFill>
                  <a:prstClr val="black"/>
                </a:solidFill>
                <a:latin typeface="Calibri" pitchFamily="34" charset="0"/>
                <a:cs typeface="Calibri" pitchFamily="34" charset="0"/>
                <a:sym typeface="Symbol"/>
              </a:rPr>
              <a:t>The waiting time is an exponential distributed random variable </a:t>
            </a:r>
            <a:r>
              <a:rPr lang="en-US" sz="1600" i="1" dirty="0" err="1" smtClean="0">
                <a:solidFill>
                  <a:prstClr val="black"/>
                </a:solidFill>
                <a:latin typeface="Calibri" pitchFamily="34" charset="0"/>
                <a:cs typeface="Calibri" pitchFamily="34" charset="0"/>
                <a:sym typeface="Symbol"/>
              </a:rPr>
              <a:t>X</a:t>
            </a:r>
            <a:r>
              <a:rPr lang="en-US" sz="1600" i="1" baseline="-25000" dirty="0" err="1" smtClean="0">
                <a:solidFill>
                  <a:prstClr val="black"/>
                </a:solidFill>
                <a:latin typeface="Calibri" pitchFamily="34" charset="0"/>
                <a:cs typeface="Calibri" pitchFamily="34" charset="0"/>
                <a:sym typeface="Symbol"/>
              </a:rPr>
              <a:t>t</a:t>
            </a:r>
            <a:r>
              <a:rPr lang="en-US" sz="1600" baseline="-25000" dirty="0" smtClean="0">
                <a:solidFill>
                  <a:prstClr val="black"/>
                </a:solidFill>
                <a:latin typeface="Calibri" pitchFamily="34" charset="0"/>
                <a:cs typeface="Calibri" pitchFamily="34" charset="0"/>
                <a:sym typeface="Symbol"/>
              </a:rPr>
              <a:t> </a:t>
            </a:r>
            <a:r>
              <a:rPr lang="en-US" sz="1600" dirty="0" smtClean="0">
                <a:solidFill>
                  <a:prstClr val="black"/>
                </a:solidFill>
                <a:latin typeface="Calibri" pitchFamily="34" charset="0"/>
                <a:cs typeface="Calibri" pitchFamily="34" charset="0"/>
                <a:sym typeface="Symbol"/>
              </a:rPr>
              <a:t> [0,[ with the probability density function:</a:t>
            </a:r>
            <a:endParaRPr lang="en-US" sz="1600" dirty="0" smtClean="0">
              <a:latin typeface="+mn-lt"/>
            </a:endParaRPr>
          </a:p>
          <a:p>
            <a:pPr lvl="1" algn="just"/>
            <a:endParaRPr lang="en-US" sz="1600" dirty="0">
              <a:latin typeface="+mn-lt"/>
            </a:endParaRPr>
          </a:p>
        </p:txBody>
      </p:sp>
      <p:pic>
        <p:nvPicPr>
          <p:cNvPr id="5" name="Picture 2"/>
          <p:cNvPicPr>
            <a:picLocks noChangeAspect="1" noChangeArrowheads="1"/>
          </p:cNvPicPr>
          <p:nvPr/>
        </p:nvPicPr>
        <p:blipFill>
          <a:blip r:embed="rId2" cstate="print"/>
          <a:srcRect/>
          <a:stretch>
            <a:fillRect/>
          </a:stretch>
        </p:blipFill>
        <p:spPr bwMode="auto">
          <a:xfrm>
            <a:off x="3769087" y="4838333"/>
            <a:ext cx="2762444" cy="403225"/>
          </a:xfrm>
          <a:prstGeom prst="rect">
            <a:avLst/>
          </a:prstGeom>
          <a:noFill/>
          <a:ln w="9525">
            <a:noFill/>
            <a:miter lim="800000"/>
            <a:headEnd/>
            <a:tailEnd/>
          </a:ln>
          <a:effectLst/>
        </p:spPr>
      </p:pic>
      <p:sp>
        <p:nvSpPr>
          <p:cNvPr id="6" name="Rectangle 5"/>
          <p:cNvSpPr/>
          <p:nvPr/>
        </p:nvSpPr>
        <p:spPr>
          <a:xfrm>
            <a:off x="436944" y="5407439"/>
            <a:ext cx="8270112" cy="1077218"/>
          </a:xfrm>
          <a:prstGeom prst="rect">
            <a:avLst/>
          </a:prstGeom>
        </p:spPr>
        <p:txBody>
          <a:bodyPr wrap="square">
            <a:spAutoFit/>
          </a:bodyPr>
          <a:lstStyle/>
          <a:p>
            <a:pPr algn="just"/>
            <a:r>
              <a:rPr lang="en-US" sz="1600" dirty="0"/>
              <a:t>The stochastic hazard function </a:t>
            </a:r>
            <a:r>
              <a:rPr lang="en-US" sz="1600" i="1" dirty="0" err="1"/>
              <a:t>h</a:t>
            </a:r>
            <a:r>
              <a:rPr lang="en-US" sz="1600" i="1" baseline="-25000" dirty="0" err="1"/>
              <a:t>t</a:t>
            </a:r>
            <a:r>
              <a:rPr lang="en-US" sz="1600" dirty="0"/>
              <a:t> defines the marking-dependent transition </a:t>
            </a:r>
            <a:r>
              <a:rPr lang="en-US" sz="1600" dirty="0" smtClean="0"/>
              <a:t>rate </a:t>
            </a:r>
            <a:r>
              <a:rPr lang="en-US" sz="1600" dirty="0" smtClean="0">
                <a:sym typeface="Symbol" panose="05050102010706020507" pitchFamily="18" charset="2"/>
              </a:rPr>
              <a:t></a:t>
            </a:r>
            <a:r>
              <a:rPr lang="en-US" sz="1600" i="1" baseline="-25000" dirty="0" smtClean="0"/>
              <a:t>t</a:t>
            </a:r>
            <a:r>
              <a:rPr lang="en-US" sz="1600" dirty="0" smtClean="0"/>
              <a:t>(</a:t>
            </a:r>
            <a:r>
              <a:rPr lang="en-US" sz="1600" i="1" dirty="0" smtClean="0"/>
              <a:t>m</a:t>
            </a:r>
            <a:r>
              <a:rPr lang="en-US" sz="1600" dirty="0"/>
              <a:t>) for the transition </a:t>
            </a:r>
            <a:r>
              <a:rPr lang="en-US" sz="1600" i="1" dirty="0"/>
              <a:t>t</a:t>
            </a:r>
            <a:r>
              <a:rPr lang="en-US" sz="1600" dirty="0"/>
              <a:t>, </a:t>
            </a:r>
            <a:r>
              <a:rPr lang="en-US" sz="1600" i="1" dirty="0"/>
              <a:t>i.e. </a:t>
            </a:r>
            <a:r>
              <a:rPr lang="en-US" sz="1600" i="1" dirty="0" err="1"/>
              <a:t>h</a:t>
            </a:r>
            <a:r>
              <a:rPr lang="en-US" sz="1600" i="1" baseline="-25000" dirty="0" err="1"/>
              <a:t>t</a:t>
            </a:r>
            <a:r>
              <a:rPr lang="en-US" sz="1600" i="1" baseline="-25000" dirty="0"/>
              <a:t> </a:t>
            </a:r>
            <a:r>
              <a:rPr lang="en-US" sz="1600" dirty="0" smtClean="0"/>
              <a:t>= </a:t>
            </a:r>
            <a:r>
              <a:rPr lang="en-US" sz="1600" dirty="0">
                <a:sym typeface="Symbol" panose="05050102010706020507" pitchFamily="18" charset="2"/>
              </a:rPr>
              <a:t></a:t>
            </a:r>
            <a:r>
              <a:rPr lang="en-US" sz="1600" i="1" baseline="-25000" dirty="0"/>
              <a:t>t</a:t>
            </a:r>
            <a:r>
              <a:rPr lang="en-US" sz="1600" dirty="0"/>
              <a:t>(</a:t>
            </a:r>
            <a:r>
              <a:rPr lang="en-US" sz="1600" i="1" dirty="0"/>
              <a:t>m</a:t>
            </a:r>
            <a:r>
              <a:rPr lang="en-US" sz="1600" dirty="0" smtClean="0"/>
              <a:t>). </a:t>
            </a:r>
            <a:r>
              <a:rPr lang="en-US" sz="1600" i="1" dirty="0" err="1"/>
              <a:t>h</a:t>
            </a:r>
            <a:r>
              <a:rPr lang="en-US" sz="1600" i="1" baseline="-25000" dirty="0" err="1"/>
              <a:t>t</a:t>
            </a:r>
            <a:r>
              <a:rPr lang="en-US" sz="1600" i="1" baseline="-25000" dirty="0"/>
              <a:t> </a:t>
            </a:r>
            <a:r>
              <a:rPr lang="en-US" sz="1600" i="1" baseline="-25000" dirty="0" smtClean="0"/>
              <a:t> </a:t>
            </a:r>
            <a:r>
              <a:rPr lang="en-US" sz="1600" dirty="0" smtClean="0"/>
              <a:t>will correspond to the </a:t>
            </a:r>
            <a:r>
              <a:rPr lang="en-US" sz="1600" i="1" dirty="0" smtClean="0">
                <a:effectLst>
                  <a:outerShdw blurRad="38100" dist="38100" dir="2700000" algn="tl">
                    <a:srgbClr val="000000">
                      <a:alpha val="43137"/>
                    </a:srgbClr>
                  </a:outerShdw>
                </a:effectLst>
              </a:rPr>
              <a:t>stochastic </a:t>
            </a:r>
            <a:r>
              <a:rPr lang="en-US" sz="1600" i="1" dirty="0">
                <a:effectLst>
                  <a:outerShdw blurRad="38100" dist="38100" dir="2700000" algn="tl">
                    <a:srgbClr val="000000">
                      <a:alpha val="43137"/>
                    </a:srgbClr>
                  </a:outerShdw>
                </a:effectLst>
              </a:rPr>
              <a:t>mass-action hazard </a:t>
            </a:r>
            <a:r>
              <a:rPr lang="en-US" sz="1600" i="1" dirty="0" smtClean="0">
                <a:effectLst>
                  <a:outerShdw blurRad="38100" dist="38100" dir="2700000" algn="tl">
                    <a:srgbClr val="000000">
                      <a:alpha val="43137"/>
                    </a:srgbClr>
                  </a:outerShdw>
                </a:effectLst>
              </a:rPr>
              <a:t>function. It will depend on the </a:t>
            </a:r>
            <a:r>
              <a:rPr lang="en-US" sz="1600" dirty="0">
                <a:effectLst>
                  <a:outerShdw blurRad="38100" dist="38100" dir="2700000" algn="tl">
                    <a:srgbClr val="000000">
                      <a:alpha val="43137"/>
                    </a:srgbClr>
                  </a:outerShdw>
                </a:effectLst>
              </a:rPr>
              <a:t>transition-specific stochastic rate </a:t>
            </a:r>
            <a:r>
              <a:rPr lang="en-US" sz="1600" dirty="0" smtClean="0">
                <a:effectLst>
                  <a:outerShdw blurRad="38100" dist="38100" dir="2700000" algn="tl">
                    <a:srgbClr val="000000">
                      <a:alpha val="43137"/>
                    </a:srgbClr>
                  </a:outerShdw>
                </a:effectLst>
              </a:rPr>
              <a:t>constant and on the number of tokens present in the preplaces of the transition </a:t>
            </a:r>
            <a:r>
              <a:rPr lang="en-US" sz="1600" i="1" dirty="0" smtClean="0">
                <a:effectLst>
                  <a:outerShdw blurRad="38100" dist="38100" dir="2700000" algn="tl">
                    <a:srgbClr val="000000">
                      <a:alpha val="43137"/>
                    </a:srgbClr>
                  </a:outerShdw>
                </a:effectLst>
              </a:rPr>
              <a:t>t</a:t>
            </a:r>
            <a:r>
              <a:rPr lang="en-US" sz="1600" dirty="0" smtClean="0">
                <a:effectLst>
                  <a:outerShdw blurRad="38100" dist="38100" dir="2700000" algn="tl">
                    <a:srgbClr val="000000">
                      <a:alpha val="43137"/>
                    </a:srgbClr>
                  </a:outerShdw>
                </a:effectLst>
              </a:rPr>
              <a:t>.</a:t>
            </a:r>
            <a:endParaRPr lang="en-US" sz="16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204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42149"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pic>
        <p:nvPicPr>
          <p:cNvPr id="5" name="Image 4" descr="example1_stochastic_PN.PNG"/>
          <p:cNvPicPr>
            <a:picLocks noChangeAspect="1"/>
          </p:cNvPicPr>
          <p:nvPr/>
        </p:nvPicPr>
        <p:blipFill>
          <a:blip r:embed="rId2" cstate="print"/>
          <a:stretch>
            <a:fillRect/>
          </a:stretch>
        </p:blipFill>
        <p:spPr>
          <a:xfrm>
            <a:off x="2216150" y="984250"/>
            <a:ext cx="1955800" cy="766980"/>
          </a:xfrm>
          <a:prstGeom prst="rect">
            <a:avLst/>
          </a:prstGeom>
        </p:spPr>
      </p:pic>
      <p:pic>
        <p:nvPicPr>
          <p:cNvPr id="6" name="Image 5" descr="example2_stochastic_PN.PNG"/>
          <p:cNvPicPr>
            <a:picLocks noChangeAspect="1"/>
          </p:cNvPicPr>
          <p:nvPr/>
        </p:nvPicPr>
        <p:blipFill>
          <a:blip r:embed="rId3" cstate="print"/>
          <a:stretch>
            <a:fillRect/>
          </a:stretch>
        </p:blipFill>
        <p:spPr>
          <a:xfrm>
            <a:off x="2216150" y="3606801"/>
            <a:ext cx="2000250" cy="1118088"/>
          </a:xfrm>
          <a:prstGeom prst="rect">
            <a:avLst/>
          </a:prstGeom>
        </p:spPr>
      </p:pic>
      <p:sp>
        <p:nvSpPr>
          <p:cNvPr id="7" name="ZoneTexte 6"/>
          <p:cNvSpPr txBox="1"/>
          <p:nvPr/>
        </p:nvSpPr>
        <p:spPr>
          <a:xfrm>
            <a:off x="571500" y="1073150"/>
            <a:ext cx="1112805" cy="338554"/>
          </a:xfrm>
          <a:prstGeom prst="rect">
            <a:avLst/>
          </a:prstGeom>
          <a:noFill/>
        </p:spPr>
        <p:txBody>
          <a:bodyPr wrap="none" rtlCol="0">
            <a:spAutoFit/>
          </a:bodyPr>
          <a:lstStyle/>
          <a:p>
            <a:r>
              <a:rPr lang="en-US" sz="1600" b="1" dirty="0" smtClean="0">
                <a:latin typeface="+mn-lt"/>
              </a:rPr>
              <a:t>Example 1:</a:t>
            </a:r>
            <a:endParaRPr lang="en-US" sz="1600" b="1" dirty="0">
              <a:latin typeface="+mn-lt"/>
            </a:endParaRPr>
          </a:p>
        </p:txBody>
      </p:sp>
      <p:sp>
        <p:nvSpPr>
          <p:cNvPr id="8" name="ZoneTexte 7"/>
          <p:cNvSpPr txBox="1"/>
          <p:nvPr/>
        </p:nvSpPr>
        <p:spPr>
          <a:xfrm>
            <a:off x="571500" y="1784350"/>
            <a:ext cx="8572500" cy="1600438"/>
          </a:xfrm>
          <a:prstGeom prst="rect">
            <a:avLst/>
          </a:prstGeom>
          <a:noFill/>
        </p:spPr>
        <p:txBody>
          <a:bodyPr wrap="square" rtlCol="0">
            <a:spAutoFit/>
          </a:bodyPr>
          <a:lstStyle/>
          <a:p>
            <a:r>
              <a:rPr lang="en-US" sz="1400" dirty="0" smtClean="0">
                <a:latin typeface="+mn-lt"/>
              </a:rPr>
              <a:t>transition </a:t>
            </a:r>
            <a:r>
              <a:rPr lang="en-US" sz="1400" i="1" dirty="0" smtClean="0">
                <a:latin typeface="+mn-lt"/>
              </a:rPr>
              <a:t>t is </a:t>
            </a:r>
            <a:r>
              <a:rPr lang="en-US" sz="1400" dirty="0" smtClean="0">
                <a:latin typeface="+mn-lt"/>
              </a:rPr>
              <a:t>enabled because its input place </a:t>
            </a:r>
            <a:r>
              <a:rPr lang="en-US" sz="1400" i="1" dirty="0" smtClean="0">
                <a:latin typeface="+mn-lt"/>
              </a:rPr>
              <a:t>A </a:t>
            </a:r>
            <a:r>
              <a:rPr lang="en-US" sz="1400" dirty="0" smtClean="0">
                <a:latin typeface="+mn-lt"/>
              </a:rPr>
              <a:t>is marked. A firing time </a:t>
            </a:r>
            <a:r>
              <a:rPr lang="en-US" sz="1400" i="1" dirty="0" smtClean="0">
                <a:latin typeface="Symbol" pitchFamily="18" charset="2"/>
              </a:rPr>
              <a:t>t</a:t>
            </a:r>
            <a:r>
              <a:rPr lang="en-US" sz="1400" i="1" dirty="0" smtClean="0">
                <a:latin typeface="+mn-lt"/>
              </a:rPr>
              <a:t>1 </a:t>
            </a:r>
            <a:r>
              <a:rPr lang="en-US" sz="1400" dirty="0" smtClean="0">
                <a:latin typeface="+mn-lt"/>
              </a:rPr>
              <a:t>is thus chosen for </a:t>
            </a:r>
            <a:r>
              <a:rPr lang="en-US" sz="1400" i="1" dirty="0" smtClean="0">
                <a:latin typeface="+mn-lt"/>
              </a:rPr>
              <a:t>t, </a:t>
            </a:r>
            <a:r>
              <a:rPr lang="en-US" sz="1400" dirty="0" smtClean="0">
                <a:latin typeface="+mn-lt"/>
              </a:rPr>
              <a:t>drawn from the negative exponential distribution of parameter </a:t>
            </a:r>
            <a:r>
              <a:rPr lang="en-US" sz="1400" i="1" dirty="0" smtClean="0">
                <a:latin typeface="+mn-lt"/>
              </a:rPr>
              <a:t>k </a:t>
            </a:r>
            <a:r>
              <a:rPr lang="en-US" sz="1400" i="1" dirty="0" err="1" smtClean="0">
                <a:latin typeface="+mn-lt"/>
              </a:rPr>
              <a:t>x</a:t>
            </a:r>
            <a:r>
              <a:rPr lang="en-US" sz="1400" i="1" baseline="-25000" dirty="0" err="1" smtClean="0">
                <a:latin typeface="+mn-lt"/>
              </a:rPr>
              <a:t>A</a:t>
            </a:r>
            <a:r>
              <a:rPr lang="en-US" sz="1400" i="1" dirty="0" smtClean="0">
                <a:latin typeface="+mn-lt"/>
              </a:rPr>
              <a:t> = 2k, </a:t>
            </a:r>
            <a:r>
              <a:rPr lang="en-US" sz="1400" dirty="0" smtClean="0">
                <a:latin typeface="+mn-lt"/>
              </a:rPr>
              <a:t>and a clock starts to countdown from t1 to 0. When the clock reaches 0, transition </a:t>
            </a:r>
            <a:r>
              <a:rPr lang="en-US" sz="1400" i="1" dirty="0" smtClean="0">
                <a:latin typeface="+mn-lt"/>
              </a:rPr>
              <a:t>t </a:t>
            </a:r>
            <a:r>
              <a:rPr lang="en-US" sz="1400" dirty="0" smtClean="0">
                <a:latin typeface="+mn-lt"/>
              </a:rPr>
              <a:t>fires.  A new marking is obtained </a:t>
            </a:r>
            <a:r>
              <a:rPr lang="en-US" sz="1400" i="1" dirty="0" err="1" smtClean="0">
                <a:latin typeface="+mn-lt"/>
              </a:rPr>
              <a:t>x</a:t>
            </a:r>
            <a:r>
              <a:rPr lang="en-US" sz="1400" i="1" baseline="-25000" dirty="0" err="1" smtClean="0">
                <a:latin typeface="+mn-lt"/>
              </a:rPr>
              <a:t>A</a:t>
            </a:r>
            <a:r>
              <a:rPr lang="en-US" sz="1400" i="1" dirty="0" smtClean="0">
                <a:latin typeface="+mn-lt"/>
              </a:rPr>
              <a:t> = 1, </a:t>
            </a:r>
            <a:r>
              <a:rPr lang="en-US" sz="1400" i="1" dirty="0" err="1" smtClean="0">
                <a:latin typeface="+mn-lt"/>
              </a:rPr>
              <a:t>x</a:t>
            </a:r>
            <a:r>
              <a:rPr lang="en-US" sz="1400" i="1" baseline="-25000" dirty="0" err="1" smtClean="0">
                <a:latin typeface="+mn-lt"/>
              </a:rPr>
              <a:t>B</a:t>
            </a:r>
            <a:r>
              <a:rPr lang="en-US" sz="1400" i="1" dirty="0" smtClean="0">
                <a:latin typeface="+mn-lt"/>
              </a:rPr>
              <a:t> = 1.</a:t>
            </a:r>
          </a:p>
          <a:p>
            <a:r>
              <a:rPr lang="en-US" sz="1400" dirty="0" smtClean="0">
                <a:latin typeface="+mn-lt"/>
              </a:rPr>
              <a:t>After the firing, transition </a:t>
            </a:r>
            <a:r>
              <a:rPr lang="en-US" sz="1400" i="1" dirty="0" smtClean="0">
                <a:latin typeface="+mn-lt"/>
              </a:rPr>
              <a:t>t </a:t>
            </a:r>
            <a:r>
              <a:rPr lang="en-US" sz="1400" dirty="0" smtClean="0">
                <a:latin typeface="+mn-lt"/>
              </a:rPr>
              <a:t>is still enabled, but its rate has now become </a:t>
            </a:r>
            <a:r>
              <a:rPr lang="en-US" sz="1400" i="1" dirty="0" smtClean="0">
                <a:latin typeface="+mn-lt"/>
              </a:rPr>
              <a:t>k </a:t>
            </a:r>
            <a:r>
              <a:rPr lang="en-US" sz="1400" i="1" dirty="0" err="1" smtClean="0">
                <a:latin typeface="+mn-lt"/>
              </a:rPr>
              <a:t>x</a:t>
            </a:r>
            <a:r>
              <a:rPr lang="en-US" sz="1400" i="1" baseline="-25000" dirty="0" err="1" smtClean="0">
                <a:latin typeface="+mn-lt"/>
              </a:rPr>
              <a:t>A</a:t>
            </a:r>
            <a:r>
              <a:rPr lang="en-US" sz="1400" i="1" dirty="0" smtClean="0">
                <a:latin typeface="+mn-lt"/>
              </a:rPr>
              <a:t> = k.</a:t>
            </a:r>
          </a:p>
          <a:p>
            <a:r>
              <a:rPr lang="en-US" sz="1400" dirty="0" smtClean="0">
                <a:latin typeface="+mn-lt"/>
              </a:rPr>
              <a:t>Consequently, its new firing time </a:t>
            </a:r>
            <a:r>
              <a:rPr lang="en-US" sz="1400" dirty="0" smtClean="0">
                <a:latin typeface="Symbol" pitchFamily="18" charset="2"/>
              </a:rPr>
              <a:t>t</a:t>
            </a:r>
            <a:r>
              <a:rPr lang="en-US" sz="1400" dirty="0" smtClean="0">
                <a:latin typeface="+mn-lt"/>
              </a:rPr>
              <a:t>2 will be selected from an exponential random variable different from the one out of which </a:t>
            </a:r>
            <a:r>
              <a:rPr lang="en-US" sz="1400" dirty="0" smtClean="0">
                <a:latin typeface="Symbol" pitchFamily="18" charset="2"/>
              </a:rPr>
              <a:t>t</a:t>
            </a:r>
            <a:r>
              <a:rPr lang="en-US" sz="1400" dirty="0" smtClean="0">
                <a:latin typeface="+mn-lt"/>
              </a:rPr>
              <a:t>1 was sampled. Again, a clock is set to countdown until the new firing time is reached. At that time, the marking is changed to </a:t>
            </a:r>
            <a:r>
              <a:rPr lang="en-US" sz="1400" i="1" dirty="0" err="1" smtClean="0">
                <a:latin typeface="+mn-lt"/>
              </a:rPr>
              <a:t>x</a:t>
            </a:r>
            <a:r>
              <a:rPr lang="en-US" sz="1400" i="1" baseline="-25000" dirty="0" err="1" smtClean="0">
                <a:latin typeface="+mn-lt"/>
              </a:rPr>
              <a:t>A</a:t>
            </a:r>
            <a:r>
              <a:rPr lang="en-US" sz="1400" i="1" dirty="0" smtClean="0">
                <a:latin typeface="+mn-lt"/>
              </a:rPr>
              <a:t> = 0, </a:t>
            </a:r>
            <a:r>
              <a:rPr lang="en-US" sz="1400" i="1" dirty="0" err="1" smtClean="0">
                <a:latin typeface="+mn-lt"/>
              </a:rPr>
              <a:t>x</a:t>
            </a:r>
            <a:r>
              <a:rPr lang="en-US" sz="1400" i="1" baseline="-25000" dirty="0" err="1" smtClean="0">
                <a:latin typeface="+mn-lt"/>
              </a:rPr>
              <a:t>B</a:t>
            </a:r>
            <a:r>
              <a:rPr lang="en-US" sz="1400" i="1" dirty="0" smtClean="0">
                <a:latin typeface="+mn-lt"/>
              </a:rPr>
              <a:t> = 2, </a:t>
            </a:r>
            <a:r>
              <a:rPr lang="en-US" sz="1400" dirty="0" smtClean="0">
                <a:latin typeface="+mn-lt"/>
              </a:rPr>
              <a:t>where no transitions are enabled anymore and the evolution stops.</a:t>
            </a:r>
            <a:endParaRPr lang="en-US" sz="1400" dirty="0">
              <a:latin typeface="+mn-lt"/>
            </a:endParaRPr>
          </a:p>
        </p:txBody>
      </p:sp>
      <p:sp>
        <p:nvSpPr>
          <p:cNvPr id="11" name="ZoneTexte 10"/>
          <p:cNvSpPr txBox="1"/>
          <p:nvPr/>
        </p:nvSpPr>
        <p:spPr>
          <a:xfrm>
            <a:off x="571500" y="3651250"/>
            <a:ext cx="1112805" cy="338554"/>
          </a:xfrm>
          <a:prstGeom prst="rect">
            <a:avLst/>
          </a:prstGeom>
          <a:noFill/>
        </p:spPr>
        <p:txBody>
          <a:bodyPr wrap="none" rtlCol="0">
            <a:spAutoFit/>
          </a:bodyPr>
          <a:lstStyle/>
          <a:p>
            <a:r>
              <a:rPr lang="en-US" sz="1600" b="1" dirty="0" smtClean="0">
                <a:latin typeface="+mn-lt"/>
              </a:rPr>
              <a:t>Example 2:</a:t>
            </a:r>
            <a:endParaRPr lang="en-US" sz="1600" b="1" dirty="0">
              <a:latin typeface="+mn-lt"/>
            </a:endParaRPr>
          </a:p>
        </p:txBody>
      </p:sp>
      <p:sp>
        <p:nvSpPr>
          <p:cNvPr id="12" name="ZoneTexte 11"/>
          <p:cNvSpPr txBox="1"/>
          <p:nvPr/>
        </p:nvSpPr>
        <p:spPr>
          <a:xfrm>
            <a:off x="571500" y="4806950"/>
            <a:ext cx="8223250" cy="1384995"/>
          </a:xfrm>
          <a:prstGeom prst="rect">
            <a:avLst/>
          </a:prstGeom>
          <a:noFill/>
        </p:spPr>
        <p:txBody>
          <a:bodyPr wrap="square" rtlCol="0">
            <a:spAutoFit/>
          </a:bodyPr>
          <a:lstStyle/>
          <a:p>
            <a:r>
              <a:rPr lang="en-US" sz="1400" dirty="0" smtClean="0">
                <a:latin typeface="+mn-lt"/>
              </a:rPr>
              <a:t>Transition</a:t>
            </a:r>
            <a:r>
              <a:rPr lang="en-US" sz="1400" i="1" dirty="0" smtClean="0">
                <a:latin typeface="+mn-lt"/>
              </a:rPr>
              <a:t> t </a:t>
            </a:r>
            <a:r>
              <a:rPr lang="en-US" sz="1400" dirty="0" smtClean="0">
                <a:latin typeface="+mn-lt"/>
              </a:rPr>
              <a:t>is enabled as both places A and B are not empty</a:t>
            </a:r>
            <a:r>
              <a:rPr lang="en-US" sz="1400" i="1" dirty="0" smtClean="0">
                <a:latin typeface="+mn-lt"/>
              </a:rPr>
              <a:t>. </a:t>
            </a:r>
          </a:p>
          <a:p>
            <a:r>
              <a:rPr lang="en-US" sz="1400" dirty="0" smtClean="0">
                <a:latin typeface="+mn-lt"/>
              </a:rPr>
              <a:t>In the initial marking of the model, there are six several independent ways in which the bimolecular reaction can occur, each one associated to one specific selection of the pair of molecules A and B that react. Thus, the rate associated to transition </a:t>
            </a:r>
            <a:r>
              <a:rPr lang="en-US" sz="1400" i="1" dirty="0" smtClean="0">
                <a:latin typeface="+mn-lt"/>
              </a:rPr>
              <a:t>t </a:t>
            </a:r>
            <a:r>
              <a:rPr lang="en-US" sz="1400" dirty="0" smtClean="0">
                <a:latin typeface="+mn-lt"/>
              </a:rPr>
              <a:t>in the initial marking is: </a:t>
            </a:r>
            <a:r>
              <a:rPr lang="en-US" sz="1400" i="1" dirty="0" smtClean="0">
                <a:latin typeface="+mn-lt"/>
              </a:rPr>
              <a:t>k  </a:t>
            </a:r>
            <a:r>
              <a:rPr lang="en-US" sz="1400" i="1" dirty="0" err="1" smtClean="0">
                <a:latin typeface="+mn-lt"/>
              </a:rPr>
              <a:t>x</a:t>
            </a:r>
            <a:r>
              <a:rPr lang="en-US" sz="1400" i="1" baseline="-25000" dirty="0" err="1" smtClean="0">
                <a:latin typeface="+mn-lt"/>
              </a:rPr>
              <a:t>A</a:t>
            </a:r>
            <a:r>
              <a:rPr lang="en-US" sz="1400" i="1" dirty="0" smtClean="0">
                <a:latin typeface="+mn-lt"/>
              </a:rPr>
              <a:t>  </a:t>
            </a:r>
            <a:r>
              <a:rPr lang="en-US" sz="1400" i="1" dirty="0" err="1" smtClean="0">
                <a:latin typeface="+mn-lt"/>
              </a:rPr>
              <a:t>x</a:t>
            </a:r>
            <a:r>
              <a:rPr lang="en-US" sz="1400" i="1" baseline="-25000" dirty="0" err="1" smtClean="0">
                <a:latin typeface="+mn-lt"/>
              </a:rPr>
              <a:t>B</a:t>
            </a:r>
            <a:r>
              <a:rPr lang="en-US" sz="1400" i="1" dirty="0" smtClean="0">
                <a:latin typeface="+mn-lt"/>
              </a:rPr>
              <a:t> = 6k. </a:t>
            </a:r>
          </a:p>
          <a:p>
            <a:r>
              <a:rPr lang="en-US" sz="1400" dirty="0" smtClean="0">
                <a:latin typeface="+mn-lt"/>
              </a:rPr>
              <a:t>After the firing, the marking is changed to </a:t>
            </a:r>
            <a:r>
              <a:rPr lang="en-US" sz="1400" i="1" dirty="0" err="1" smtClean="0">
                <a:latin typeface="+mn-lt"/>
              </a:rPr>
              <a:t>x</a:t>
            </a:r>
            <a:r>
              <a:rPr lang="en-US" sz="1400" i="1" baseline="-25000" dirty="0" err="1" smtClean="0">
                <a:latin typeface="+mn-lt"/>
              </a:rPr>
              <a:t>A</a:t>
            </a:r>
            <a:r>
              <a:rPr lang="en-US" sz="1400" i="1" dirty="0" smtClean="0">
                <a:latin typeface="+mn-lt"/>
              </a:rPr>
              <a:t> = 2, </a:t>
            </a:r>
            <a:r>
              <a:rPr lang="en-US" sz="1400" i="1" dirty="0" err="1" smtClean="0">
                <a:latin typeface="+mn-lt"/>
              </a:rPr>
              <a:t>x</a:t>
            </a:r>
            <a:r>
              <a:rPr lang="en-US" sz="1400" i="1" baseline="-25000" dirty="0" err="1" smtClean="0">
                <a:latin typeface="+mn-lt"/>
              </a:rPr>
              <a:t>B</a:t>
            </a:r>
            <a:r>
              <a:rPr lang="en-US" sz="1400" i="1" dirty="0" smtClean="0">
                <a:latin typeface="+mn-lt"/>
              </a:rPr>
              <a:t> = 1, </a:t>
            </a:r>
            <a:r>
              <a:rPr lang="en-US" sz="1400" i="1" dirty="0" err="1" smtClean="0">
                <a:latin typeface="+mn-lt"/>
              </a:rPr>
              <a:t>x</a:t>
            </a:r>
            <a:r>
              <a:rPr lang="en-US" sz="1400" i="1" baseline="-25000" dirty="0" err="1" smtClean="0">
                <a:latin typeface="+mn-lt"/>
              </a:rPr>
              <a:t>C</a:t>
            </a:r>
            <a:r>
              <a:rPr lang="en-US" sz="1400" i="1" dirty="0" smtClean="0">
                <a:latin typeface="+mn-lt"/>
              </a:rPr>
              <a:t> = 1</a:t>
            </a:r>
          </a:p>
          <a:p>
            <a:r>
              <a:rPr lang="en-US" sz="1400" dirty="0" smtClean="0">
                <a:latin typeface="+mn-lt"/>
              </a:rPr>
              <a:t>The subsequent firing of transition </a:t>
            </a:r>
            <a:r>
              <a:rPr lang="en-US" sz="1400" i="1" dirty="0" smtClean="0">
                <a:latin typeface="+mn-lt"/>
              </a:rPr>
              <a:t>t </a:t>
            </a:r>
            <a:r>
              <a:rPr lang="en-US" sz="1400" dirty="0" smtClean="0">
                <a:latin typeface="+mn-lt"/>
              </a:rPr>
              <a:t>will occur at a rate that is:  </a:t>
            </a:r>
            <a:r>
              <a:rPr lang="en-US" sz="1400" i="1" dirty="0" smtClean="0">
                <a:latin typeface="+mn-lt"/>
              </a:rPr>
              <a:t>k </a:t>
            </a:r>
            <a:r>
              <a:rPr lang="en-US" sz="1400" i="1" dirty="0" err="1" smtClean="0">
                <a:latin typeface="+mn-lt"/>
              </a:rPr>
              <a:t>x</a:t>
            </a:r>
            <a:r>
              <a:rPr lang="en-US" sz="1400" i="1" baseline="-25000" dirty="0" err="1" smtClean="0">
                <a:latin typeface="+mn-lt"/>
              </a:rPr>
              <a:t>A</a:t>
            </a:r>
            <a:r>
              <a:rPr lang="en-US" sz="1400" i="1" dirty="0" smtClean="0">
                <a:latin typeface="+mn-lt"/>
              </a:rPr>
              <a:t> </a:t>
            </a:r>
            <a:r>
              <a:rPr lang="en-US" sz="1400" i="1" dirty="0" err="1" smtClean="0">
                <a:latin typeface="+mn-lt"/>
              </a:rPr>
              <a:t>x</a:t>
            </a:r>
            <a:r>
              <a:rPr lang="en-US" sz="1400" i="1" baseline="-25000" dirty="0" err="1" smtClean="0">
                <a:latin typeface="+mn-lt"/>
              </a:rPr>
              <a:t>B</a:t>
            </a:r>
            <a:r>
              <a:rPr lang="en-US" sz="1400" i="1" dirty="0" smtClean="0">
                <a:latin typeface="+mn-lt"/>
              </a:rPr>
              <a:t> =2k. </a:t>
            </a:r>
            <a:endParaRPr lang="en-US" sz="1400" dirty="0">
              <a:latin typeface="+mn-lt"/>
            </a:endParaRPr>
          </a:p>
        </p:txBody>
      </p:sp>
      <p:sp>
        <p:nvSpPr>
          <p:cNvPr id="9" name="ZoneTexte 8"/>
          <p:cNvSpPr txBox="1"/>
          <p:nvPr/>
        </p:nvSpPr>
        <p:spPr>
          <a:xfrm>
            <a:off x="4617006" y="1043735"/>
            <a:ext cx="3420380" cy="315035"/>
          </a:xfrm>
          <a:prstGeom prst="rect">
            <a:avLst/>
          </a:prstGeom>
          <a:noFill/>
        </p:spPr>
        <p:txBody>
          <a:bodyPr wrap="square" rtlCol="0">
            <a:spAutoFit/>
          </a:bodyPr>
          <a:lstStyle/>
          <a:p>
            <a:r>
              <a:rPr lang="en-US" sz="1400" i="1" dirty="0" smtClean="0">
                <a:latin typeface="+mn-lt"/>
              </a:rPr>
              <a:t>k</a:t>
            </a:r>
            <a:r>
              <a:rPr lang="en-US" sz="1400" dirty="0" smtClean="0">
                <a:latin typeface="+mn-lt"/>
              </a:rPr>
              <a:t> is the rate constant of the reaction</a:t>
            </a:r>
          </a:p>
        </p:txBody>
      </p:sp>
    </p:spTree>
    <p:extLst>
      <p:ext uri="{BB962C8B-B14F-4D97-AF65-F5344CB8AC3E}">
        <p14:creationId xmlns:p14="http://schemas.microsoft.com/office/powerpoint/2010/main" val="326166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38150" y="1028700"/>
            <a:ext cx="7556500" cy="1169551"/>
          </a:xfrm>
          <a:prstGeom prst="rect">
            <a:avLst/>
          </a:prstGeom>
          <a:noFill/>
        </p:spPr>
        <p:txBody>
          <a:bodyPr wrap="square" rtlCol="0">
            <a:spAutoFit/>
          </a:bodyPr>
          <a:lstStyle/>
          <a:p>
            <a:pPr algn="just"/>
            <a:r>
              <a:rPr lang="en-US" sz="1400" dirty="0" smtClean="0">
                <a:latin typeface="+mn-lt"/>
              </a:rPr>
              <a:t>One simulation run describes at least one path in the state space graph (</a:t>
            </a:r>
            <a:r>
              <a:rPr lang="en-US" sz="1400" dirty="0" err="1" smtClean="0">
                <a:latin typeface="+mn-lt"/>
              </a:rPr>
              <a:t>Gillepsie</a:t>
            </a:r>
            <a:r>
              <a:rPr lang="en-US" sz="1400" dirty="0" smtClean="0">
                <a:latin typeface="+mn-lt"/>
              </a:rPr>
              <a:t> algorithm).</a:t>
            </a:r>
          </a:p>
          <a:p>
            <a:pPr algn="just"/>
            <a:r>
              <a:rPr lang="en-US" sz="1400" dirty="0" smtClean="0">
                <a:latin typeface="+mn-lt"/>
              </a:rPr>
              <a:t> It is also possible to perform multiple simulation runs and average the results of all runs. </a:t>
            </a:r>
          </a:p>
          <a:p>
            <a:pPr algn="just"/>
            <a:r>
              <a:rPr lang="en-US" sz="1400" dirty="0" smtClean="0">
                <a:latin typeface="+mn-lt"/>
              </a:rPr>
              <a:t>Thus, an averaged time course will be computed. The more simulation runs are performed, the more precise is the averaged time course. All single simulation runs will fluctuate around the averaged time course.</a:t>
            </a:r>
            <a:endParaRPr lang="en-US" sz="1400" dirty="0">
              <a:latin typeface="+mn-lt"/>
            </a:endParaRPr>
          </a:p>
        </p:txBody>
      </p:sp>
      <p:pic>
        <p:nvPicPr>
          <p:cNvPr id="5" name="Image 4" descr="Example_simulation_SPN.PNG"/>
          <p:cNvPicPr>
            <a:picLocks noChangeAspect="1"/>
          </p:cNvPicPr>
          <p:nvPr/>
        </p:nvPicPr>
        <p:blipFill>
          <a:blip r:embed="rId2" cstate="print"/>
          <a:stretch>
            <a:fillRect/>
          </a:stretch>
        </p:blipFill>
        <p:spPr>
          <a:xfrm>
            <a:off x="1282700" y="2451100"/>
            <a:ext cx="5325219" cy="3534269"/>
          </a:xfrm>
          <a:prstGeom prst="rect">
            <a:avLst/>
          </a:prstGeom>
        </p:spPr>
      </p:pic>
      <p:sp>
        <p:nvSpPr>
          <p:cNvPr id="6" name="ZoneTexte 5"/>
          <p:cNvSpPr txBox="1"/>
          <p:nvPr/>
        </p:nvSpPr>
        <p:spPr>
          <a:xfrm>
            <a:off x="2579048"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spTree>
    <p:extLst>
      <p:ext uri="{BB962C8B-B14F-4D97-AF65-F5344CB8AC3E}">
        <p14:creationId xmlns:p14="http://schemas.microsoft.com/office/powerpoint/2010/main" val="3466381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79048"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sp>
        <p:nvSpPr>
          <p:cNvPr id="4" name="ZoneTexte 3"/>
          <p:cNvSpPr txBox="1"/>
          <p:nvPr/>
        </p:nvSpPr>
        <p:spPr>
          <a:xfrm>
            <a:off x="336729" y="1017600"/>
            <a:ext cx="6728701" cy="338554"/>
          </a:xfrm>
          <a:prstGeom prst="rect">
            <a:avLst/>
          </a:prstGeom>
          <a:noFill/>
        </p:spPr>
        <p:txBody>
          <a:bodyPr wrap="none" rtlCol="0">
            <a:spAutoFit/>
          </a:bodyPr>
          <a:lstStyle/>
          <a:p>
            <a:r>
              <a:rPr lang="en-US" sz="1600" dirty="0" smtClean="0"/>
              <a:t>In stochastic Petri net, new type of transitions (timed transitions) are available</a:t>
            </a:r>
            <a:r>
              <a:rPr lang="en-US" sz="1600" dirty="0" smtClean="0"/>
              <a:t>:</a:t>
            </a:r>
            <a:endParaRPr lang="en-US" sz="1600" dirty="0" smtClean="0"/>
          </a:p>
        </p:txBody>
      </p:sp>
      <p:sp>
        <p:nvSpPr>
          <p:cNvPr id="5" name="ZoneTexte 4"/>
          <p:cNvSpPr txBox="1"/>
          <p:nvPr/>
        </p:nvSpPr>
        <p:spPr>
          <a:xfrm>
            <a:off x="336729" y="1614560"/>
            <a:ext cx="8308507" cy="830997"/>
          </a:xfrm>
          <a:prstGeom prst="rect">
            <a:avLst/>
          </a:prstGeom>
          <a:noFill/>
        </p:spPr>
        <p:txBody>
          <a:bodyPr wrap="square" rtlCol="0">
            <a:spAutoFit/>
          </a:bodyPr>
          <a:lstStyle/>
          <a:p>
            <a:pPr marL="285750" indent="-285750" algn="just">
              <a:buFont typeface="Wingdings" panose="05000000000000000000" pitchFamily="2" charset="2"/>
              <a:buChar char="Ø"/>
            </a:pPr>
            <a:r>
              <a:rPr lang="en-US" sz="1600" dirty="0">
                <a:effectLst>
                  <a:outerShdw blurRad="38100" dist="38100" dir="2700000" algn="tl">
                    <a:srgbClr val="000000">
                      <a:alpha val="43137"/>
                    </a:srgbClr>
                  </a:outerShdw>
                </a:effectLst>
              </a:rPr>
              <a:t>Deterministic </a:t>
            </a:r>
            <a:r>
              <a:rPr lang="en-US" sz="1600" dirty="0" smtClean="0">
                <a:effectLst>
                  <a:outerShdw blurRad="38100" dist="38100" dir="2700000" algn="tl">
                    <a:srgbClr val="000000">
                      <a:alpha val="43137"/>
                    </a:srgbClr>
                  </a:outerShdw>
                </a:effectLst>
              </a:rPr>
              <a:t>transitions </a:t>
            </a:r>
            <a:r>
              <a:rPr lang="en-US" sz="1600" dirty="0" smtClean="0"/>
              <a:t>: they </a:t>
            </a:r>
            <a:r>
              <a:rPr lang="en-US" sz="1600" dirty="0" smtClean="0"/>
              <a:t>have </a:t>
            </a:r>
            <a:r>
              <a:rPr lang="en-US" sz="1600" dirty="0"/>
              <a:t>contrary to stochastic transitions </a:t>
            </a:r>
            <a:r>
              <a:rPr lang="en-US" sz="1600" dirty="0" smtClean="0"/>
              <a:t>a</a:t>
            </a:r>
            <a:r>
              <a:rPr lang="en-US" sz="1600" dirty="0"/>
              <a:t> </a:t>
            </a:r>
            <a:r>
              <a:rPr lang="en-US" sz="1600" dirty="0" smtClean="0"/>
              <a:t>deterministic firing </a:t>
            </a:r>
            <a:r>
              <a:rPr lang="en-US" sz="1600" dirty="0"/>
              <a:t>delay which is </a:t>
            </a:r>
            <a:r>
              <a:rPr lang="en-US" sz="1600" dirty="0" smtClean="0"/>
              <a:t>specified </a:t>
            </a:r>
            <a:r>
              <a:rPr lang="en-US" sz="1600" dirty="0"/>
              <a:t>by an integer constant</a:t>
            </a:r>
            <a:r>
              <a:rPr lang="en-US" sz="1600" dirty="0" smtClean="0"/>
              <a:t>. </a:t>
            </a:r>
            <a:r>
              <a:rPr lang="en-US" sz="1600" dirty="0" smtClean="0"/>
              <a:t>The </a:t>
            </a:r>
            <a:r>
              <a:rPr lang="en-US" sz="1600" dirty="0"/>
              <a:t>delay is always relative to the time point where the </a:t>
            </a:r>
            <a:r>
              <a:rPr lang="en-US" sz="1600" dirty="0" smtClean="0"/>
              <a:t>transition gets </a:t>
            </a:r>
            <a:r>
              <a:rPr lang="en-US" sz="1600" dirty="0"/>
              <a:t>enabled. </a:t>
            </a:r>
          </a:p>
        </p:txBody>
      </p:sp>
      <p:sp>
        <p:nvSpPr>
          <p:cNvPr id="2" name="ZoneTexte 1"/>
          <p:cNvSpPr txBox="1"/>
          <p:nvPr/>
        </p:nvSpPr>
        <p:spPr>
          <a:xfrm>
            <a:off x="336729" y="3790162"/>
            <a:ext cx="8308507" cy="2062103"/>
          </a:xfrm>
          <a:prstGeom prst="rect">
            <a:avLst/>
          </a:prstGeom>
          <a:noFill/>
        </p:spPr>
        <p:txBody>
          <a:bodyPr wrap="square" rtlCol="0">
            <a:spAutoFit/>
          </a:bodyPr>
          <a:lstStyle/>
          <a:p>
            <a:pPr marL="285750" indent="-285750" algn="just">
              <a:buFont typeface="Wingdings" panose="05000000000000000000" pitchFamily="2" charset="2"/>
              <a:buChar char="Ø"/>
            </a:pPr>
            <a:r>
              <a:rPr lang="en-US" sz="1600" dirty="0">
                <a:effectLst>
                  <a:outerShdw blurRad="38100" dist="38100" dir="2700000" algn="tl">
                    <a:srgbClr val="000000">
                      <a:alpha val="43137"/>
                    </a:srgbClr>
                  </a:outerShdw>
                </a:effectLst>
              </a:rPr>
              <a:t>Scheduled </a:t>
            </a:r>
            <a:r>
              <a:rPr lang="en-US" sz="1600" dirty="0" smtClean="0">
                <a:effectLst>
                  <a:outerShdw blurRad="38100" dist="38100" dir="2700000" algn="tl">
                    <a:srgbClr val="000000">
                      <a:alpha val="43137"/>
                    </a:srgbClr>
                  </a:outerShdw>
                </a:effectLst>
              </a:rPr>
              <a:t>transitions</a:t>
            </a:r>
            <a:r>
              <a:rPr lang="en-US" sz="1600" dirty="0" smtClean="0"/>
              <a:t>: they </a:t>
            </a:r>
            <a:r>
              <a:rPr lang="en-US" sz="1600" dirty="0"/>
              <a:t>are another special case of deterministic </a:t>
            </a:r>
            <a:r>
              <a:rPr lang="en-US" sz="1600" dirty="0" smtClean="0"/>
              <a:t>transitions. The deterministic firing </a:t>
            </a:r>
            <a:r>
              <a:rPr lang="en-US" sz="1600" dirty="0"/>
              <a:t>occurs according to a schedule specifying absolute points of the </a:t>
            </a:r>
            <a:r>
              <a:rPr lang="en-US" sz="1600" dirty="0" smtClean="0"/>
              <a:t>simulation time</a:t>
            </a:r>
            <a:r>
              <a:rPr lang="en-US" sz="1600" dirty="0"/>
              <a:t>. A schedule can specify just a single time point, or equidistant </a:t>
            </a:r>
            <a:r>
              <a:rPr lang="en-US" sz="1600" dirty="0" smtClean="0"/>
              <a:t>time points </a:t>
            </a:r>
            <a:r>
              <a:rPr lang="en-US" sz="1600" dirty="0"/>
              <a:t>within a given interval, triggering the firing once or periodically. </a:t>
            </a:r>
            <a:r>
              <a:rPr lang="en-US" sz="1600" dirty="0" smtClean="0"/>
              <a:t>However, transitions </a:t>
            </a:r>
            <a:r>
              <a:rPr lang="en-US" sz="1600" dirty="0"/>
              <a:t>only fire at their scheduled time points if they are enabled. </a:t>
            </a:r>
            <a:r>
              <a:rPr lang="en-US" sz="1600" dirty="0" smtClean="0"/>
              <a:t>Scheduled transitions can dramatically restrict the (qualitative) net behavior. </a:t>
            </a:r>
            <a:r>
              <a:rPr lang="en-US" sz="1600" dirty="0"/>
              <a:t>Scheduled transitions can be replaced by net components consisting of </a:t>
            </a:r>
            <a:r>
              <a:rPr lang="en-US" sz="1600" dirty="0" smtClean="0"/>
              <a:t>immediate and </a:t>
            </a:r>
            <a:r>
              <a:rPr lang="en-US" sz="1600" dirty="0"/>
              <a:t>deterministic transitions only; </a:t>
            </a:r>
            <a:r>
              <a:rPr lang="en-US" sz="1600" dirty="0" smtClean="0"/>
              <a:t>Thus</a:t>
            </a:r>
            <a:r>
              <a:rPr lang="en-US" sz="1600" dirty="0"/>
              <a:t>, they do not extend the modelling </a:t>
            </a:r>
            <a:r>
              <a:rPr lang="en-US" sz="1600" dirty="0" smtClean="0"/>
              <a:t>power. </a:t>
            </a:r>
          </a:p>
        </p:txBody>
      </p:sp>
      <p:sp>
        <p:nvSpPr>
          <p:cNvPr id="6" name="ZoneTexte 5"/>
          <p:cNvSpPr txBox="1"/>
          <p:nvPr/>
        </p:nvSpPr>
        <p:spPr>
          <a:xfrm>
            <a:off x="336729" y="2534686"/>
            <a:ext cx="8308507" cy="1077218"/>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effectLst>
                  <a:outerShdw blurRad="38100" dist="38100" dir="2700000" algn="tl">
                    <a:srgbClr val="000000">
                      <a:alpha val="43137"/>
                    </a:srgbClr>
                  </a:outerShdw>
                </a:effectLst>
              </a:rPr>
              <a:t>Immediate </a:t>
            </a:r>
            <a:r>
              <a:rPr lang="en-US" sz="1600" dirty="0" smtClean="0">
                <a:effectLst>
                  <a:outerShdw blurRad="38100" dist="38100" dir="2700000" algn="tl">
                    <a:srgbClr val="000000">
                      <a:alpha val="43137"/>
                    </a:srgbClr>
                  </a:outerShdw>
                </a:effectLst>
              </a:rPr>
              <a:t>transitions</a:t>
            </a:r>
            <a:r>
              <a:rPr lang="en-US" sz="1600" dirty="0" smtClean="0"/>
              <a:t>: they  </a:t>
            </a:r>
            <a:r>
              <a:rPr lang="en-US" sz="1600" dirty="0"/>
              <a:t>are a very special kind of deterministic </a:t>
            </a:r>
            <a:r>
              <a:rPr lang="en-US" sz="1600" dirty="0" smtClean="0"/>
              <a:t>transitions with </a:t>
            </a:r>
            <a:r>
              <a:rPr lang="en-US" sz="1600" dirty="0"/>
              <a:t>zero firing delay, </a:t>
            </a:r>
            <a:r>
              <a:rPr lang="en-US" sz="1600" i="1" dirty="0"/>
              <a:t>i.e.</a:t>
            </a:r>
            <a:r>
              <a:rPr lang="en-US" sz="1600" dirty="0"/>
              <a:t> they fire immediately after getting enabled, and </a:t>
            </a:r>
            <a:r>
              <a:rPr lang="en-US" sz="1600" dirty="0" smtClean="0"/>
              <a:t>always prior </a:t>
            </a:r>
            <a:r>
              <a:rPr lang="en-US" sz="1600" dirty="0"/>
              <a:t>to (</a:t>
            </a:r>
            <a:r>
              <a:rPr lang="en-US" sz="1600" dirty="0" smtClean="0"/>
              <a:t>general) deterministic </a:t>
            </a:r>
            <a:r>
              <a:rPr lang="en-US" sz="1600" dirty="0"/>
              <a:t>and stochastic transitions. Consequently, </a:t>
            </a:r>
            <a:r>
              <a:rPr lang="en-US" sz="1600" dirty="0" smtClean="0"/>
              <a:t>getting enabled </a:t>
            </a:r>
            <a:r>
              <a:rPr lang="en-US" sz="1600" dirty="0"/>
              <a:t>and the firing itself coincide for immediate transitions</a:t>
            </a:r>
            <a:endParaRPr lang="en-US" sz="1600" dirty="0"/>
          </a:p>
        </p:txBody>
      </p:sp>
      <p:sp>
        <p:nvSpPr>
          <p:cNvPr id="7" name="ZoneTexte 6"/>
          <p:cNvSpPr txBox="1"/>
          <p:nvPr/>
        </p:nvSpPr>
        <p:spPr>
          <a:xfrm>
            <a:off x="581892" y="5852265"/>
            <a:ext cx="8478982" cy="584775"/>
          </a:xfrm>
          <a:prstGeom prst="rect">
            <a:avLst/>
          </a:prstGeom>
          <a:noFill/>
        </p:spPr>
        <p:txBody>
          <a:bodyPr wrap="square" rtlCol="0">
            <a:spAutoFit/>
          </a:bodyPr>
          <a:lstStyle/>
          <a:p>
            <a:pPr algn="just"/>
            <a:r>
              <a:rPr lang="en-US" sz="1600" dirty="0"/>
              <a:t>Scheduled </a:t>
            </a:r>
            <a:r>
              <a:rPr lang="en-US" sz="1600" dirty="0" smtClean="0"/>
              <a:t>transitions are </a:t>
            </a:r>
            <a:r>
              <a:rPr lang="en-US" sz="1600" dirty="0"/>
              <a:t>described by [Start, Repetition, End]. They fire as soon as the fixed time interval elapsed during the given </a:t>
            </a:r>
            <a:r>
              <a:rPr lang="en-US" sz="1600" dirty="0" smtClean="0"/>
              <a:t>time-points.</a:t>
            </a:r>
            <a:endParaRPr lang="en-US" sz="1600" dirty="0"/>
          </a:p>
        </p:txBody>
      </p:sp>
    </p:spTree>
    <p:extLst>
      <p:ext uri="{BB962C8B-B14F-4D97-AF65-F5344CB8AC3E}">
        <p14:creationId xmlns:p14="http://schemas.microsoft.com/office/powerpoint/2010/main" val="189670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210" y="1793678"/>
            <a:ext cx="4335377" cy="3942103"/>
          </a:xfrm>
          <a:prstGeom prst="rect">
            <a:avLst/>
          </a:prstGeom>
        </p:spPr>
      </p:pic>
      <p:sp>
        <p:nvSpPr>
          <p:cNvPr id="5" name="ZoneTexte 4"/>
          <p:cNvSpPr txBox="1"/>
          <p:nvPr/>
        </p:nvSpPr>
        <p:spPr>
          <a:xfrm>
            <a:off x="2579048" y="184150"/>
            <a:ext cx="2659702" cy="461665"/>
          </a:xfrm>
          <a:prstGeom prst="rect">
            <a:avLst/>
          </a:prstGeom>
          <a:noFill/>
          <a:ln>
            <a:noFill/>
          </a:ln>
        </p:spPr>
        <p:txBody>
          <a:bodyPr wrap="none">
            <a:spAutoFit/>
          </a:bodyPr>
          <a:lstStyle/>
          <a:p>
            <a:pPr algn="ctr" fontAlgn="auto">
              <a:spcBef>
                <a:spcPts val="0"/>
              </a:spcBef>
              <a:spcAft>
                <a:spcPts val="0"/>
              </a:spcAft>
              <a:defRPr/>
            </a:pPr>
            <a:r>
              <a:rPr lang="en-US" sz="2400" kern="0" dirty="0" smtClean="0">
                <a:solidFill>
                  <a:srgbClr val="4F81BD">
                    <a:lumMod val="75000"/>
                  </a:srgbClr>
                </a:solidFill>
                <a:latin typeface="Calibri"/>
              </a:rPr>
              <a:t>Stochastic Petri net</a:t>
            </a:r>
            <a:endParaRPr lang="en-US" sz="2400" kern="0" dirty="0">
              <a:solidFill>
                <a:srgbClr val="4F81BD">
                  <a:lumMod val="75000"/>
                </a:srgbClr>
              </a:solidFill>
              <a:latin typeface="Calibri"/>
            </a:endParaRPr>
          </a:p>
        </p:txBody>
      </p:sp>
      <p:sp>
        <p:nvSpPr>
          <p:cNvPr id="6" name="ZoneTexte 5"/>
          <p:cNvSpPr txBox="1"/>
          <p:nvPr/>
        </p:nvSpPr>
        <p:spPr>
          <a:xfrm>
            <a:off x="467591" y="966355"/>
            <a:ext cx="1077090"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rPr>
              <a:t>Summary</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335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43841" y="1574836"/>
            <a:ext cx="8779843" cy="2308324"/>
          </a:xfrm>
          <a:prstGeom prst="rect">
            <a:avLst/>
          </a:prstGeom>
          <a:noFill/>
        </p:spPr>
        <p:txBody>
          <a:bodyPr wrap="square" rtlCol="0">
            <a:spAutoFit/>
          </a:bodyPr>
          <a:lstStyle/>
          <a:p>
            <a:pPr algn="just"/>
            <a:r>
              <a:rPr lang="en-US" sz="1600" dirty="0" smtClean="0"/>
              <a:t>Let’s take a simple example: we want to follow the evolution of concentration of the protein B according to time</a:t>
            </a:r>
            <a:r>
              <a:rPr lang="en-US" sz="1600" dirty="0"/>
              <a:t>. </a:t>
            </a:r>
            <a:endParaRPr lang="en-US" sz="1600" dirty="0" smtClean="0"/>
          </a:p>
          <a:p>
            <a:pPr algn="just"/>
            <a:r>
              <a:rPr lang="en-US" sz="1600" dirty="0" smtClean="0"/>
              <a:t>The </a:t>
            </a:r>
            <a:r>
              <a:rPr lang="en-US" sz="1600" dirty="0"/>
              <a:t>number of proteins B in a bacterium at time </a:t>
            </a:r>
            <a:r>
              <a:rPr lang="en-US" sz="1600" i="1" dirty="0"/>
              <a:t>t</a:t>
            </a:r>
            <a:r>
              <a:rPr lang="en-US" sz="1600" dirty="0"/>
              <a:t> + </a:t>
            </a:r>
            <a:r>
              <a:rPr lang="en-US" sz="1600" i="1" dirty="0" err="1"/>
              <a:t>dt</a:t>
            </a:r>
            <a:r>
              <a:rPr lang="en-US" sz="1600" dirty="0"/>
              <a:t> is equal to the number of proteins B at time </a:t>
            </a:r>
            <a:r>
              <a:rPr lang="en-US" sz="1600" i="1" dirty="0"/>
              <a:t>t</a:t>
            </a:r>
            <a:r>
              <a:rPr lang="en-US" sz="1600" dirty="0"/>
              <a:t>, to which is added the </a:t>
            </a:r>
            <a:r>
              <a:rPr lang="en-US" sz="1600" dirty="0" smtClean="0"/>
              <a:t>number of synthesized during </a:t>
            </a:r>
            <a:r>
              <a:rPr lang="en-US" sz="1600" dirty="0"/>
              <a:t>the time </a:t>
            </a:r>
            <a:r>
              <a:rPr lang="en-US" sz="1600" i="1" dirty="0" err="1"/>
              <a:t>dt</a:t>
            </a:r>
            <a:r>
              <a:rPr lang="en-US" sz="1600" dirty="0"/>
              <a:t> and </a:t>
            </a:r>
            <a:r>
              <a:rPr lang="en-US" sz="1600" dirty="0" smtClean="0"/>
              <a:t>to which is subtracted the number of degraded proteins during the time </a:t>
            </a:r>
            <a:r>
              <a:rPr lang="en-US" sz="1600" i="1" dirty="0" err="1" smtClean="0"/>
              <a:t>dt</a:t>
            </a:r>
            <a:r>
              <a:rPr lang="en-US" sz="1600" dirty="0" err="1" smtClean="0"/>
              <a:t>.</a:t>
            </a:r>
            <a:r>
              <a:rPr lang="en-US" sz="1600" dirty="0"/>
              <a:t> Since the volume of the bacteria is considered constant, </a:t>
            </a:r>
            <a:r>
              <a:rPr lang="en-US" sz="1600" dirty="0" smtClean="0"/>
              <a:t>we can </a:t>
            </a:r>
            <a:r>
              <a:rPr lang="en-US" sz="1600" dirty="0"/>
              <a:t>easily </a:t>
            </a:r>
            <a:r>
              <a:rPr lang="en-US" sz="1600" dirty="0" smtClean="0"/>
              <a:t>translate the </a:t>
            </a:r>
            <a:r>
              <a:rPr lang="en-US" sz="1600" dirty="0"/>
              <a:t>number of molecules </a:t>
            </a:r>
            <a:r>
              <a:rPr lang="en-US" sz="1600" dirty="0" smtClean="0"/>
              <a:t>into concentrations </a:t>
            </a:r>
            <a:r>
              <a:rPr lang="en-US" sz="1600" dirty="0"/>
              <a:t>and </a:t>
            </a:r>
            <a:r>
              <a:rPr lang="en-US" sz="1600" i="1" dirty="0"/>
              <a:t>vice </a:t>
            </a:r>
            <a:r>
              <a:rPr lang="en-US" sz="1600" i="1" dirty="0" smtClean="0"/>
              <a:t>versa</a:t>
            </a:r>
            <a:r>
              <a:rPr lang="en-US" sz="1600" dirty="0" smtClean="0"/>
              <a:t>.</a:t>
            </a:r>
          </a:p>
          <a:p>
            <a:pPr algn="just"/>
            <a:r>
              <a:rPr lang="en-US" sz="1600" dirty="0" smtClean="0"/>
              <a:t>If </a:t>
            </a:r>
            <a:r>
              <a:rPr lang="en-US" sz="1600" dirty="0" smtClean="0">
                <a:sym typeface="Symbol" panose="05050102010706020507" pitchFamily="18" charset="2"/>
              </a:rPr>
              <a:t> and  are the rate of synthesis and degradation of B, the evolution of the concentration of B per unit time is given, in a deterministic approach, by the following ordinary differential equation that will reflect the average comportment of a cell in a population:</a:t>
            </a:r>
          </a:p>
        </p:txBody>
      </p:sp>
      <mc:AlternateContent xmlns:mc="http://schemas.openxmlformats.org/markup-compatibility/2006" xmlns:a14="http://schemas.microsoft.com/office/drawing/2010/main">
        <mc:Choice Requires="a14">
          <p:sp>
            <p:nvSpPr>
              <p:cNvPr id="6" name="Rectangle 5"/>
              <p:cNvSpPr/>
              <p:nvPr/>
            </p:nvSpPr>
            <p:spPr>
              <a:xfrm>
                <a:off x="3153237" y="3935160"/>
                <a:ext cx="1756635" cy="5707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d>
                            <m:dPr>
                              <m:begChr m:val=""/>
                              <m:endChr m:val="]"/>
                              <m:ctrlPr>
                                <a:rPr lang="en-US" sz="1600" i="1">
                                  <a:latin typeface="Cambria Math" panose="02040503050406030204" pitchFamily="18" charset="0"/>
                                </a:rPr>
                              </m:ctrlPr>
                            </m:dPr>
                            <m:e>
                              <m:r>
                                <a:rPr lang="en-US" sz="1600" i="1">
                                  <a:latin typeface="Cambria Math" panose="02040503050406030204" pitchFamily="18" charset="0"/>
                                </a:rPr>
                                <m:t>𝑑</m:t>
                              </m:r>
                              <m:r>
                                <a:rPr lang="en-US" sz="1600">
                                  <a:latin typeface="Cambria Math" panose="02040503050406030204" pitchFamily="18" charset="0"/>
                                </a:rPr>
                                <m:t>[</m:t>
                              </m:r>
                              <m:r>
                                <a:rPr lang="en-US" sz="1600" i="1">
                                  <a:latin typeface="Cambria Math" panose="02040503050406030204" pitchFamily="18" charset="0"/>
                                </a:rPr>
                                <m:t>𝐵</m:t>
                              </m:r>
                            </m:e>
                          </m:d>
                        </m:num>
                        <m:den>
                          <m:r>
                            <a:rPr lang="en-US" sz="1600" i="1">
                              <a:latin typeface="Cambria Math" panose="02040503050406030204" pitchFamily="18" charset="0"/>
                            </a:rPr>
                            <m:t>𝑑𝑡</m:t>
                          </m:r>
                        </m:den>
                      </m:f>
                      <m:r>
                        <a:rPr lang="en-US" sz="1600">
                          <a:latin typeface="Cambria Math" panose="02040503050406030204" pitchFamily="18" charset="0"/>
                        </a:rPr>
                        <m:t>= </m:t>
                      </m:r>
                      <m:r>
                        <a:rPr lang="en-US" sz="1600" i="1">
                          <a:latin typeface="Cambria Math" panose="02040503050406030204" pitchFamily="18" charset="0"/>
                        </a:rPr>
                        <m:t>𝜅</m:t>
                      </m:r>
                      <m:r>
                        <a:rPr lang="en-US" sz="1600">
                          <a:latin typeface="Cambria Math" panose="02040503050406030204" pitchFamily="18" charset="0"/>
                        </a:rPr>
                        <m:t>− </m:t>
                      </m:r>
                      <m:r>
                        <a:rPr lang="en-US" sz="1600" i="1">
                          <a:latin typeface="Cambria Math" panose="02040503050406030204" pitchFamily="18" charset="0"/>
                        </a:rPr>
                        <m:t>𝛾</m:t>
                      </m:r>
                      <m:r>
                        <a:rPr lang="en-US" sz="1600">
                          <a:latin typeface="Cambria Math" panose="02040503050406030204" pitchFamily="18" charset="0"/>
                        </a:rPr>
                        <m:t>[</m:t>
                      </m:r>
                      <m:r>
                        <a:rPr lang="en-US" sz="1600" i="1">
                          <a:latin typeface="Cambria Math" panose="02040503050406030204" pitchFamily="18" charset="0"/>
                        </a:rPr>
                        <m:t>𝐵</m:t>
                      </m:r>
                      <m:r>
                        <a:rPr lang="fr-FR" sz="1600" b="0" i="1" smtClean="0">
                          <a:latin typeface="Cambria Math" panose="02040503050406030204" pitchFamily="18" charset="0"/>
                        </a:rPr>
                        <m:t>]</m:t>
                      </m:r>
                    </m:oMath>
                  </m:oMathPara>
                </a14:m>
                <a:endParaRPr lang="en-US" sz="1600" dirty="0"/>
              </a:p>
            </p:txBody>
          </p:sp>
        </mc:Choice>
        <mc:Fallback xmlns="">
          <p:sp>
            <p:nvSpPr>
              <p:cNvPr id="6" name="Rectangle 5"/>
              <p:cNvSpPr>
                <a:spLocks noRot="1" noChangeAspect="1" noMove="1" noResize="1" noEditPoints="1" noAdjustHandles="1" noChangeArrowheads="1" noChangeShapeType="1" noTextEdit="1"/>
              </p:cNvSpPr>
              <p:nvPr/>
            </p:nvSpPr>
            <p:spPr>
              <a:xfrm>
                <a:off x="3153237" y="3935160"/>
                <a:ext cx="1756635" cy="570734"/>
              </a:xfrm>
              <a:prstGeom prst="rect">
                <a:avLst/>
              </a:prstGeom>
              <a:blipFill rotWithShape="0">
                <a:blip r:embed="rId2"/>
                <a:stretch>
                  <a:fillRect/>
                </a:stretch>
              </a:blipFill>
            </p:spPr>
            <p:txBody>
              <a:bodyPr/>
              <a:lstStyle/>
              <a:p>
                <a:r>
                  <a:rPr lang="en-US">
                    <a:noFill/>
                  </a:rPr>
                  <a:t> </a:t>
                </a:r>
              </a:p>
            </p:txBody>
          </p:sp>
        </mc:Fallback>
      </mc:AlternateContent>
      <p:sp>
        <p:nvSpPr>
          <p:cNvPr id="7" name="ZoneTexte 6"/>
          <p:cNvSpPr txBox="1"/>
          <p:nvPr/>
        </p:nvSpPr>
        <p:spPr>
          <a:xfrm>
            <a:off x="297983" y="4886449"/>
            <a:ext cx="8671560" cy="830997"/>
          </a:xfrm>
          <a:prstGeom prst="rect">
            <a:avLst/>
          </a:prstGeom>
          <a:noFill/>
        </p:spPr>
        <p:txBody>
          <a:bodyPr wrap="square" rtlCol="0">
            <a:spAutoFit/>
          </a:bodyPr>
          <a:lstStyle/>
          <a:p>
            <a:pPr algn="just"/>
            <a:r>
              <a:rPr lang="en-US" sz="1600" dirty="0" smtClean="0"/>
              <a:t>In a stochastic approach, the variability of the comportment of the different cells from the population will be taken into account. Thus we will think in terms of probability and a specific differential equation will be used named master equation.</a:t>
            </a:r>
            <a:endParaRPr lang="en-US" sz="1600" dirty="0"/>
          </a:p>
        </p:txBody>
      </p:sp>
      <p:sp>
        <p:nvSpPr>
          <p:cNvPr id="8" name="Rectangle 6"/>
          <p:cNvSpPr>
            <a:spLocks noChangeArrowheads="1"/>
          </p:cNvSpPr>
          <p:nvPr/>
        </p:nvSpPr>
        <p:spPr bwMode="auto">
          <a:xfrm>
            <a:off x="2879010" y="331190"/>
            <a:ext cx="3385980" cy="460132"/>
          </a:xfrm>
          <a:prstGeom prst="rect">
            <a:avLst/>
          </a:prstGeom>
          <a:noFill/>
          <a:ln w="9525">
            <a:noFill/>
            <a:miter lim="800000"/>
            <a:headEnd/>
            <a:tailEnd/>
          </a:ln>
        </p:spPr>
        <p:txBody>
          <a:bodyPr wrap="square">
            <a:spAutoFit/>
          </a:bodyPr>
          <a:lstStyle/>
          <a:p>
            <a:pPr algn="ctr"/>
            <a:r>
              <a:rPr lang="en-US" sz="2400" dirty="0" smtClean="0">
                <a:solidFill>
                  <a:schemeClr val="accent1">
                    <a:lumMod val="75000"/>
                  </a:schemeClr>
                </a:solidFill>
                <a:latin typeface="+mj-lt"/>
              </a:rPr>
              <a:t>Stochastic process</a:t>
            </a:r>
            <a:endParaRPr lang="en-US" sz="2400" dirty="0">
              <a:solidFill>
                <a:schemeClr val="accent1">
                  <a:lumMod val="75000"/>
                </a:schemeClr>
              </a:solidFill>
              <a:latin typeface="+mj-lt"/>
            </a:endParaRPr>
          </a:p>
        </p:txBody>
      </p:sp>
    </p:spTree>
    <p:extLst>
      <p:ext uri="{BB962C8B-B14F-4D97-AF65-F5344CB8AC3E}">
        <p14:creationId xmlns:p14="http://schemas.microsoft.com/office/powerpoint/2010/main" val="18093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7708" y="2940330"/>
            <a:ext cx="8748583" cy="2308324"/>
          </a:xfrm>
          <a:prstGeom prst="rect">
            <a:avLst/>
          </a:prstGeom>
          <a:noFill/>
        </p:spPr>
        <p:txBody>
          <a:bodyPr wrap="square" rtlCol="0">
            <a:spAutoFit/>
          </a:bodyPr>
          <a:lstStyle/>
          <a:p>
            <a:pPr algn="just"/>
            <a:r>
              <a:rPr lang="en-US" sz="1600" dirty="0" smtClean="0"/>
              <a:t>In our simple case: </a:t>
            </a:r>
          </a:p>
          <a:p>
            <a:pPr marL="285750" indent="-285750" algn="just">
              <a:buFont typeface="Wingdings" panose="05000000000000000000" pitchFamily="2" charset="2"/>
              <a:buChar char="Ø"/>
            </a:pPr>
            <a:r>
              <a:rPr lang="en-US" sz="1600" dirty="0"/>
              <a:t>A</a:t>
            </a:r>
            <a:r>
              <a:rPr lang="en-US" sz="1600" dirty="0" smtClean="0"/>
              <a:t>t the cell level, we will work with a probability P(</a:t>
            </a:r>
            <a:r>
              <a:rPr lang="en-US" sz="1600" i="1" dirty="0" err="1" smtClean="0"/>
              <a:t>n</a:t>
            </a:r>
            <a:r>
              <a:rPr lang="en-US" sz="1600" dirty="0" err="1" smtClean="0"/>
              <a:t>,</a:t>
            </a:r>
            <a:r>
              <a:rPr lang="en-US" sz="1600" i="1" dirty="0" err="1" smtClean="0"/>
              <a:t>t</a:t>
            </a:r>
            <a:r>
              <a:rPr lang="en-US" sz="1600" dirty="0" smtClean="0"/>
              <a:t>) to have </a:t>
            </a:r>
            <a:r>
              <a:rPr lang="en-US" sz="1600" i="1" dirty="0" smtClean="0"/>
              <a:t>n</a:t>
            </a:r>
            <a:r>
              <a:rPr lang="en-US" sz="1600" dirty="0" smtClean="0"/>
              <a:t> proteins B in a cell at time </a:t>
            </a:r>
            <a:r>
              <a:rPr lang="en-US" sz="1600" i="1" dirty="0" smtClean="0"/>
              <a:t>t</a:t>
            </a:r>
            <a:r>
              <a:rPr lang="en-US" sz="1600" dirty="0" smtClean="0"/>
              <a:t>.  For example, it will have 25% chance of having 3 proteins B in the cell, 50% chance of having 4 proteins B and 25% chance of having 5 proteins.</a:t>
            </a:r>
          </a:p>
          <a:p>
            <a:pPr marL="285750" indent="-285750" algn="just">
              <a:buFont typeface="Wingdings" panose="05000000000000000000" pitchFamily="2" charset="2"/>
              <a:buChar char="Ø"/>
            </a:pPr>
            <a:endParaRPr lang="en-US" sz="1600" dirty="0"/>
          </a:p>
          <a:p>
            <a:pPr algn="just"/>
            <a:endParaRPr lang="en-US" sz="1600" dirty="0" smtClean="0"/>
          </a:p>
          <a:p>
            <a:pPr marL="285750" indent="-285750" algn="just">
              <a:buFont typeface="Wingdings" panose="05000000000000000000" pitchFamily="2" charset="2"/>
              <a:buChar char="Ø"/>
            </a:pPr>
            <a:r>
              <a:rPr lang="en-US" sz="1600" dirty="0" smtClean="0"/>
              <a:t>At the population level, we will have a distribution. If the size of the population is of 1000 cells, that means that approximatively 250 cells will own 3 proteins B, 500 cells will possess 4 proteins and 250 cells will have 5 proteins.</a:t>
            </a:r>
            <a:endParaRPr lang="en-US" sz="1600" dirty="0"/>
          </a:p>
        </p:txBody>
      </p:sp>
      <p:sp>
        <p:nvSpPr>
          <p:cNvPr id="8" name="Rectangle 6"/>
          <p:cNvSpPr>
            <a:spLocks noChangeArrowheads="1"/>
          </p:cNvSpPr>
          <p:nvPr/>
        </p:nvSpPr>
        <p:spPr bwMode="auto">
          <a:xfrm>
            <a:off x="2879010" y="331190"/>
            <a:ext cx="3385980" cy="460132"/>
          </a:xfrm>
          <a:prstGeom prst="rect">
            <a:avLst/>
          </a:prstGeom>
          <a:noFill/>
          <a:ln w="9525">
            <a:noFill/>
            <a:miter lim="800000"/>
            <a:headEnd/>
            <a:tailEnd/>
          </a:ln>
        </p:spPr>
        <p:txBody>
          <a:bodyPr wrap="square">
            <a:spAutoFit/>
          </a:bodyPr>
          <a:lstStyle/>
          <a:p>
            <a:pPr algn="ctr"/>
            <a:r>
              <a:rPr lang="en-US" sz="2400" dirty="0" smtClean="0">
                <a:solidFill>
                  <a:schemeClr val="accent1">
                    <a:lumMod val="75000"/>
                  </a:schemeClr>
                </a:solidFill>
                <a:latin typeface="+mj-lt"/>
              </a:rPr>
              <a:t>Stochastic process</a:t>
            </a:r>
            <a:endParaRPr lang="en-US" sz="2400" dirty="0">
              <a:solidFill>
                <a:schemeClr val="accent1">
                  <a:lumMod val="75000"/>
                </a:schemeClr>
              </a:solidFill>
              <a:latin typeface="+mj-lt"/>
            </a:endParaRPr>
          </a:p>
        </p:txBody>
      </p:sp>
      <p:sp>
        <p:nvSpPr>
          <p:cNvPr id="9" name="ZoneTexte 8"/>
          <p:cNvSpPr txBox="1"/>
          <p:nvPr/>
        </p:nvSpPr>
        <p:spPr>
          <a:xfrm>
            <a:off x="197708" y="1450327"/>
            <a:ext cx="8671560" cy="830997"/>
          </a:xfrm>
          <a:prstGeom prst="rect">
            <a:avLst/>
          </a:prstGeom>
          <a:noFill/>
        </p:spPr>
        <p:txBody>
          <a:bodyPr wrap="square" rtlCol="0">
            <a:spAutoFit/>
          </a:bodyPr>
          <a:lstStyle/>
          <a:p>
            <a:pPr algn="just"/>
            <a:r>
              <a:rPr lang="en-US" sz="1600" dirty="0"/>
              <a:t>A </a:t>
            </a:r>
            <a:r>
              <a:rPr lang="en-US" sz="1600" dirty="0" smtClean="0"/>
              <a:t>master equation </a:t>
            </a:r>
            <a:r>
              <a:rPr lang="en-US" sz="1600" dirty="0"/>
              <a:t>is a differential equation describing the temporal evolution of </a:t>
            </a:r>
            <a:r>
              <a:rPr lang="en-US" sz="1600" dirty="0" smtClean="0"/>
              <a:t>a probability distribution. This distribution represents the probability of a system to occupy each of the sets of  discrete states according to a continuous time variable.</a:t>
            </a:r>
            <a:endParaRPr lang="en-US" sz="1600" dirty="0"/>
          </a:p>
        </p:txBody>
      </p:sp>
    </p:spTree>
    <p:extLst>
      <p:ext uri="{BB962C8B-B14F-4D97-AF65-F5344CB8AC3E}">
        <p14:creationId xmlns:p14="http://schemas.microsoft.com/office/powerpoint/2010/main" val="373375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4205" y="914401"/>
            <a:ext cx="3204532" cy="338554"/>
          </a:xfrm>
          <a:prstGeom prst="rect">
            <a:avLst/>
          </a:prstGeom>
          <a:noFill/>
        </p:spPr>
        <p:txBody>
          <a:bodyPr wrap="none" rtlCol="0">
            <a:spAutoFit/>
          </a:bodyPr>
          <a:lstStyle/>
          <a:p>
            <a:r>
              <a:rPr lang="en-US" sz="1600" dirty="0" smtClean="0">
                <a:effectLst>
                  <a:outerShdw blurRad="38100" dist="38100" dir="2700000" algn="tl">
                    <a:srgbClr val="000000">
                      <a:alpha val="43137"/>
                    </a:srgbClr>
                  </a:outerShdw>
                </a:effectLst>
              </a:rPr>
              <a:t>How to write the master equation ? </a:t>
            </a:r>
            <a:endParaRPr lang="en-US" sz="1600" dirty="0">
              <a:effectLst>
                <a:outerShdw blurRad="38100" dist="38100" dir="2700000" algn="tl">
                  <a:srgbClr val="000000">
                    <a:alpha val="43137"/>
                  </a:srgbClr>
                </a:outerShdw>
              </a:effectLst>
            </a:endParaRPr>
          </a:p>
        </p:txBody>
      </p:sp>
      <p:grpSp>
        <p:nvGrpSpPr>
          <p:cNvPr id="3" name="Groupe 2"/>
          <p:cNvGrpSpPr/>
          <p:nvPr/>
        </p:nvGrpSpPr>
        <p:grpSpPr>
          <a:xfrm>
            <a:off x="284205" y="1265312"/>
            <a:ext cx="8723870" cy="833071"/>
            <a:chOff x="420131" y="3954162"/>
            <a:chExt cx="8723870" cy="833071"/>
          </a:xfrm>
        </p:grpSpPr>
        <p:sp>
          <p:nvSpPr>
            <p:cNvPr id="4" name="ZoneTexte 3"/>
            <p:cNvSpPr txBox="1"/>
            <p:nvPr/>
          </p:nvSpPr>
          <p:spPr>
            <a:xfrm>
              <a:off x="420131" y="3954162"/>
              <a:ext cx="8723870" cy="584775"/>
            </a:xfrm>
            <a:prstGeom prst="rect">
              <a:avLst/>
            </a:prstGeom>
            <a:noFill/>
          </p:spPr>
          <p:txBody>
            <a:bodyPr wrap="square" rtlCol="0">
              <a:spAutoFit/>
            </a:bodyPr>
            <a:lstStyle/>
            <a:p>
              <a:pPr algn="just"/>
              <a:r>
                <a:rPr lang="en-US" sz="1600" dirty="0" smtClean="0">
                  <a:solidFill>
                    <a:prstClr val="black"/>
                  </a:solidFill>
                </a:rPr>
                <a:t>If P(</a:t>
              </a:r>
              <a:r>
                <a:rPr lang="en-US" sz="1600" i="1" dirty="0" err="1" smtClean="0">
                  <a:solidFill>
                    <a:prstClr val="black"/>
                  </a:solidFill>
                </a:rPr>
                <a:t>n</a:t>
              </a:r>
              <a:r>
                <a:rPr lang="en-US" sz="1600" dirty="0" err="1" smtClean="0">
                  <a:solidFill>
                    <a:prstClr val="black"/>
                  </a:solidFill>
                </a:rPr>
                <a:t>,</a:t>
              </a:r>
              <a:r>
                <a:rPr lang="en-US" sz="1600" i="1" dirty="0" err="1" smtClean="0">
                  <a:solidFill>
                    <a:prstClr val="black"/>
                  </a:solidFill>
                </a:rPr>
                <a:t>t</a:t>
              </a:r>
              <a:r>
                <a:rPr lang="en-US" sz="1600" dirty="0">
                  <a:solidFill>
                    <a:prstClr val="black"/>
                  </a:solidFill>
                </a:rPr>
                <a:t>) </a:t>
              </a:r>
              <a:r>
                <a:rPr lang="en-US" sz="1600" dirty="0" smtClean="0">
                  <a:solidFill>
                    <a:prstClr val="black"/>
                  </a:solidFill>
                </a:rPr>
                <a:t>is the probability to </a:t>
              </a:r>
              <a:r>
                <a:rPr lang="en-US" sz="1600" dirty="0">
                  <a:solidFill>
                    <a:prstClr val="black"/>
                  </a:solidFill>
                </a:rPr>
                <a:t>have </a:t>
              </a:r>
              <a:r>
                <a:rPr lang="en-US" sz="1600" i="1" dirty="0">
                  <a:solidFill>
                    <a:prstClr val="black"/>
                  </a:solidFill>
                </a:rPr>
                <a:t>n</a:t>
              </a:r>
              <a:r>
                <a:rPr lang="en-US" sz="1600" dirty="0">
                  <a:solidFill>
                    <a:prstClr val="black"/>
                  </a:solidFill>
                </a:rPr>
                <a:t> proteins B in a cell at time </a:t>
              </a:r>
              <a:r>
                <a:rPr lang="en-US" sz="1600" i="1" dirty="0" smtClean="0">
                  <a:solidFill>
                    <a:prstClr val="black"/>
                  </a:solidFill>
                </a:rPr>
                <a:t>t</a:t>
              </a:r>
              <a:r>
                <a:rPr lang="en-US" sz="1600" dirty="0" smtClean="0">
                  <a:solidFill>
                    <a:prstClr val="black"/>
                  </a:solidFill>
                </a:rPr>
                <a:t>, the goal is to describe the evolution of </a:t>
              </a:r>
              <a:r>
                <a:rPr lang="en-US" sz="1600" dirty="0">
                  <a:solidFill>
                    <a:prstClr val="black"/>
                  </a:solidFill>
                </a:rPr>
                <a:t>P(</a:t>
              </a:r>
              <a:r>
                <a:rPr lang="en-US" sz="1600" i="1" dirty="0" err="1">
                  <a:solidFill>
                    <a:prstClr val="black"/>
                  </a:solidFill>
                </a:rPr>
                <a:t>n</a:t>
              </a:r>
              <a:r>
                <a:rPr lang="en-US" sz="1600" dirty="0" err="1">
                  <a:solidFill>
                    <a:prstClr val="black"/>
                  </a:solidFill>
                </a:rPr>
                <a:t>,</a:t>
              </a:r>
              <a:r>
                <a:rPr lang="en-US" sz="1600" i="1" dirty="0" err="1">
                  <a:solidFill>
                    <a:prstClr val="black"/>
                  </a:solidFill>
                </a:rPr>
                <a:t>t</a:t>
              </a:r>
              <a:r>
                <a:rPr lang="en-US" sz="1600" dirty="0">
                  <a:solidFill>
                    <a:prstClr val="black"/>
                  </a:solidFill>
                </a:rPr>
                <a:t>) </a:t>
              </a:r>
              <a:r>
                <a:rPr lang="en-US" sz="1600" dirty="0" smtClean="0">
                  <a:solidFill>
                    <a:prstClr val="black"/>
                  </a:solidFill>
                </a:rPr>
                <a:t>as a function of time </a:t>
              </a:r>
              <a:endParaRPr lang="en-US" dirty="0"/>
            </a:p>
          </p:txBody>
        </p:sp>
        <mc:AlternateContent xmlns:mc="http://schemas.openxmlformats.org/markup-compatibility/2006" xmlns:a14="http://schemas.microsoft.com/office/drawing/2010/main">
          <mc:Choice Requires="a14">
            <p:sp>
              <p:nvSpPr>
                <p:cNvPr id="5" name="Rectangle 4"/>
                <p:cNvSpPr/>
                <p:nvPr/>
              </p:nvSpPr>
              <p:spPr>
                <a:xfrm>
                  <a:off x="2662113" y="4216499"/>
                  <a:ext cx="1084977" cy="570734"/>
                </a:xfrm>
                <a:prstGeom prst="rect">
                  <a:avLst/>
                </a:prstGeom>
              </p:spPr>
              <p:txBody>
                <a:bodyPr wrap="none">
                  <a:spAutoFit/>
                </a:bodyPr>
                <a:lstStyle/>
                <a:p>
                  <a:pPr algn="just"/>
                  <a14:m>
                    <m:oMathPara xmlns:m="http://schemas.openxmlformats.org/officeDocument/2006/math">
                      <m:oMathParaPr>
                        <m:jc m:val="centerGroup"/>
                      </m:oMathParaPr>
                      <m:oMath xmlns:m="http://schemas.openxmlformats.org/officeDocument/2006/math">
                        <m:f>
                          <m:fPr>
                            <m:ctrlPr>
                              <a:rPr lang="en-US" sz="1600" i="1">
                                <a:latin typeface="Cambria Math" panose="02040503050406030204" pitchFamily="18" charset="0"/>
                              </a:rPr>
                            </m:ctrlPr>
                          </m:fPr>
                          <m:num>
                            <m:d>
                              <m:dPr>
                                <m:begChr m:val=""/>
                                <m:endChr m:val="]"/>
                                <m:ctrlPr>
                                  <a:rPr lang="en-US" sz="1600" i="1">
                                    <a:latin typeface="Cambria Math" panose="02040503050406030204" pitchFamily="18" charset="0"/>
                                  </a:rPr>
                                </m:ctrlPr>
                              </m:dPr>
                              <m:e>
                                <m:r>
                                  <a:rPr lang="en-US" sz="1600" i="1">
                                    <a:latin typeface="Cambria Math" panose="02040503050406030204" pitchFamily="18" charset="0"/>
                                  </a:rPr>
                                  <m:t>𝑑</m:t>
                                </m:r>
                                <m:r>
                                  <a:rPr lang="en-US" sz="1600" i="0">
                                    <a:latin typeface="Cambria Math" panose="02040503050406030204" pitchFamily="18" charset="0"/>
                                  </a:rPr>
                                  <m:t>[</m:t>
                                </m:r>
                                <m:r>
                                  <a:rPr lang="en-US" sz="1600" i="1">
                                    <a:latin typeface="Cambria Math" panose="02040503050406030204" pitchFamily="18" charset="0"/>
                                  </a:rPr>
                                  <m:t>𝑃</m:t>
                                </m:r>
                                <m:r>
                                  <a:rPr lang="en-US" sz="1600" i="0">
                                    <a:latin typeface="Cambria Math" panose="02040503050406030204" pitchFamily="18" charset="0"/>
                                  </a:rPr>
                                  <m:t>(</m:t>
                                </m:r>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r>
                                  <a:rPr lang="en-US" sz="1600" i="0">
                                    <a:latin typeface="Cambria Math" panose="02040503050406030204" pitchFamily="18" charset="0"/>
                                  </a:rPr>
                                  <m:t>)</m:t>
                                </m:r>
                              </m:e>
                            </m:d>
                          </m:num>
                          <m:den>
                            <m:r>
                              <a:rPr lang="en-US" sz="1600" i="1">
                                <a:latin typeface="Cambria Math" panose="02040503050406030204" pitchFamily="18" charset="0"/>
                              </a:rPr>
                              <m:t>𝑑𝑡</m:t>
                            </m:r>
                          </m:den>
                        </m:f>
                      </m:oMath>
                    </m:oMathPara>
                  </a14:m>
                  <a:endParaRPr lang="en-US" sz="1600" dirty="0"/>
                </a:p>
              </p:txBody>
            </p:sp>
          </mc:Choice>
          <mc:Fallback xmlns="">
            <p:sp>
              <p:nvSpPr>
                <p:cNvPr id="5" name="Rectangle 4"/>
                <p:cNvSpPr>
                  <a:spLocks noRot="1" noChangeAspect="1" noMove="1" noResize="1" noEditPoints="1" noAdjustHandles="1" noChangeArrowheads="1" noChangeShapeType="1" noTextEdit="1"/>
                </p:cNvSpPr>
                <p:nvPr/>
              </p:nvSpPr>
              <p:spPr>
                <a:xfrm>
                  <a:off x="2662113" y="4216499"/>
                  <a:ext cx="1084977" cy="570734"/>
                </a:xfrm>
                <a:prstGeom prst="rect">
                  <a:avLst/>
                </a:prstGeom>
                <a:blipFill rotWithShape="0">
                  <a:blip r:embed="rId2"/>
                  <a:stretch>
                    <a:fillRect/>
                  </a:stretch>
                </a:blipFill>
              </p:spPr>
              <p:txBody>
                <a:bodyPr/>
                <a:lstStyle/>
                <a:p>
                  <a:r>
                    <a:rPr lang="en-US">
                      <a:noFill/>
                    </a:rPr>
                    <a:t> </a:t>
                  </a:r>
                </a:p>
              </p:txBody>
            </p:sp>
          </mc:Fallback>
        </mc:AlternateContent>
      </p:grpSp>
      <p:sp>
        <p:nvSpPr>
          <p:cNvPr id="7" name="ZoneTexte 6"/>
          <p:cNvSpPr txBox="1"/>
          <p:nvPr/>
        </p:nvSpPr>
        <p:spPr>
          <a:xfrm>
            <a:off x="284205" y="2168208"/>
            <a:ext cx="8563232" cy="3785652"/>
          </a:xfrm>
          <a:prstGeom prst="rect">
            <a:avLst/>
          </a:prstGeom>
          <a:noFill/>
        </p:spPr>
        <p:txBody>
          <a:bodyPr wrap="square" rtlCol="0">
            <a:spAutoFit/>
          </a:bodyPr>
          <a:lstStyle/>
          <a:p>
            <a:pPr algn="just"/>
            <a:r>
              <a:rPr lang="en-US" sz="1600" u="sng" dirty="0" smtClean="0"/>
              <a:t>Hypothesis:</a:t>
            </a:r>
            <a:r>
              <a:rPr lang="en-US" sz="1600" dirty="0" smtClean="0"/>
              <a:t> we know the state of the system at time </a:t>
            </a:r>
            <a:r>
              <a:rPr lang="en-US" sz="1600" i="1" dirty="0" smtClean="0"/>
              <a:t>t</a:t>
            </a:r>
            <a:r>
              <a:rPr lang="en-US" sz="1600" dirty="0" smtClean="0"/>
              <a:t>, </a:t>
            </a:r>
            <a:r>
              <a:rPr lang="en-US" sz="1600" i="1" dirty="0" smtClean="0"/>
              <a:t>i.e.</a:t>
            </a:r>
            <a:r>
              <a:rPr lang="en-US" sz="1600" dirty="0" smtClean="0"/>
              <a:t>, the number of proteins B in the cell.</a:t>
            </a:r>
          </a:p>
          <a:p>
            <a:pPr algn="just"/>
            <a:endParaRPr lang="en-US" sz="1600" dirty="0" smtClean="0"/>
          </a:p>
          <a:p>
            <a:pPr algn="just"/>
            <a:r>
              <a:rPr lang="en-US" sz="1600" u="sng" dirty="0" smtClean="0"/>
              <a:t>Question:</a:t>
            </a:r>
            <a:r>
              <a:rPr lang="en-US" sz="1600" dirty="0" smtClean="0"/>
              <a:t> what is the probability </a:t>
            </a:r>
            <a:r>
              <a:rPr lang="en-US" sz="1600" dirty="0" smtClean="0">
                <a:solidFill>
                  <a:prstClr val="black"/>
                </a:solidFill>
              </a:rPr>
              <a:t>P(</a:t>
            </a:r>
            <a:r>
              <a:rPr lang="en-US" sz="1600" i="1" dirty="0" err="1" smtClean="0">
                <a:solidFill>
                  <a:prstClr val="black"/>
                </a:solidFill>
              </a:rPr>
              <a:t>n</a:t>
            </a:r>
            <a:r>
              <a:rPr lang="en-US" sz="1600" dirty="0" err="1" smtClean="0">
                <a:solidFill>
                  <a:prstClr val="black"/>
                </a:solidFill>
              </a:rPr>
              <a:t>,</a:t>
            </a:r>
            <a:r>
              <a:rPr lang="en-US" sz="1600" i="1" dirty="0" err="1" smtClean="0">
                <a:solidFill>
                  <a:prstClr val="black"/>
                </a:solidFill>
              </a:rPr>
              <a:t>t</a:t>
            </a:r>
            <a:r>
              <a:rPr lang="en-US" sz="1600" dirty="0" err="1" smtClean="0">
                <a:solidFill>
                  <a:prstClr val="black"/>
                </a:solidFill>
              </a:rPr>
              <a:t>+</a:t>
            </a:r>
            <a:r>
              <a:rPr lang="en-US" sz="1600" i="1" dirty="0" err="1" smtClean="0">
                <a:solidFill>
                  <a:prstClr val="black"/>
                </a:solidFill>
              </a:rPr>
              <a:t>dt</a:t>
            </a:r>
            <a:r>
              <a:rPr lang="en-US" sz="1600" dirty="0" smtClean="0">
                <a:solidFill>
                  <a:prstClr val="black"/>
                </a:solidFill>
              </a:rPr>
              <a:t>) to have </a:t>
            </a:r>
            <a:r>
              <a:rPr lang="en-US" sz="1600" i="1" dirty="0" smtClean="0">
                <a:solidFill>
                  <a:prstClr val="black"/>
                </a:solidFill>
              </a:rPr>
              <a:t>n</a:t>
            </a:r>
            <a:r>
              <a:rPr lang="en-US" sz="1600" dirty="0" smtClean="0">
                <a:solidFill>
                  <a:prstClr val="black"/>
                </a:solidFill>
              </a:rPr>
              <a:t> proteins B at time </a:t>
            </a:r>
            <a:r>
              <a:rPr lang="en-US" sz="1600" i="1" dirty="0" err="1" smtClean="0">
                <a:solidFill>
                  <a:prstClr val="black"/>
                </a:solidFill>
              </a:rPr>
              <a:t>t</a:t>
            </a:r>
            <a:r>
              <a:rPr lang="en-US" sz="1600" dirty="0" err="1" smtClean="0">
                <a:solidFill>
                  <a:prstClr val="black"/>
                </a:solidFill>
              </a:rPr>
              <a:t>+</a:t>
            </a:r>
            <a:r>
              <a:rPr lang="en-US" sz="1600" i="1" dirty="0" err="1" smtClean="0">
                <a:solidFill>
                  <a:prstClr val="black"/>
                </a:solidFill>
              </a:rPr>
              <a:t>dt</a:t>
            </a:r>
            <a:r>
              <a:rPr lang="en-US" sz="1600" dirty="0" smtClean="0">
                <a:solidFill>
                  <a:prstClr val="black"/>
                </a:solidFill>
              </a:rPr>
              <a:t>, with </a:t>
            </a:r>
            <a:r>
              <a:rPr lang="en-US" sz="1600" i="1" dirty="0" err="1" smtClean="0">
                <a:solidFill>
                  <a:prstClr val="black"/>
                </a:solidFill>
              </a:rPr>
              <a:t>dt</a:t>
            </a:r>
            <a:r>
              <a:rPr lang="en-US" sz="1600" dirty="0" smtClean="0">
                <a:solidFill>
                  <a:prstClr val="black"/>
                </a:solidFill>
              </a:rPr>
              <a:t> </a:t>
            </a:r>
            <a:r>
              <a:rPr lang="en-US" sz="1600" dirty="0" smtClean="0"/>
              <a:t>very </a:t>
            </a:r>
            <a:r>
              <a:rPr lang="en-US" sz="1600" dirty="0"/>
              <a:t>small so that only </a:t>
            </a:r>
            <a:r>
              <a:rPr lang="en-US" sz="1600" dirty="0" smtClean="0"/>
              <a:t>one synthesis or degradation </a:t>
            </a:r>
            <a:r>
              <a:rPr lang="en-US" sz="1600" dirty="0"/>
              <a:t>reaction can </a:t>
            </a:r>
            <a:r>
              <a:rPr lang="en-US" sz="1600" dirty="0" smtClean="0"/>
              <a:t>occur.</a:t>
            </a:r>
          </a:p>
          <a:p>
            <a:pPr algn="just"/>
            <a:endParaRPr lang="en-US" sz="1600" dirty="0"/>
          </a:p>
          <a:p>
            <a:pPr algn="just"/>
            <a:r>
              <a:rPr lang="en-US" sz="1600" u="sng" dirty="0" smtClean="0"/>
              <a:t>Answer</a:t>
            </a:r>
            <a:r>
              <a:rPr lang="en-US" sz="1600" dirty="0" smtClean="0"/>
              <a:t>: three cases have to be considered</a:t>
            </a:r>
          </a:p>
          <a:p>
            <a:pPr marL="742950" lvl="1" indent="-285750" algn="just">
              <a:buFont typeface="Arial" panose="020B0604020202020204" pitchFamily="34" charset="0"/>
              <a:buChar char="•"/>
            </a:pPr>
            <a:r>
              <a:rPr lang="en-US" sz="1600" dirty="0"/>
              <a:t>a</a:t>
            </a:r>
            <a:r>
              <a:rPr lang="en-US" sz="1600" dirty="0" smtClean="0"/>
              <a:t>t time </a:t>
            </a:r>
            <a:r>
              <a:rPr lang="en-US" sz="1600" i="1" dirty="0" smtClean="0"/>
              <a:t>t</a:t>
            </a:r>
            <a:r>
              <a:rPr lang="en-US" sz="1600" dirty="0" smtClean="0"/>
              <a:t>, there are </a:t>
            </a:r>
            <a:r>
              <a:rPr lang="en-US" sz="1600" i="1" dirty="0" smtClean="0"/>
              <a:t>n</a:t>
            </a:r>
            <a:r>
              <a:rPr lang="en-US" sz="1600" dirty="0" smtClean="0"/>
              <a:t>-1 proteins B and that will be the synthesis reaction that will contribute to </a:t>
            </a:r>
            <a:r>
              <a:rPr lang="en-US" sz="1600" dirty="0">
                <a:solidFill>
                  <a:prstClr val="black"/>
                </a:solidFill>
              </a:rPr>
              <a:t>P(</a:t>
            </a:r>
            <a:r>
              <a:rPr lang="en-US" sz="1600" i="1" dirty="0" err="1">
                <a:solidFill>
                  <a:prstClr val="black"/>
                </a:solidFill>
              </a:rPr>
              <a:t>n</a:t>
            </a:r>
            <a:r>
              <a:rPr lang="en-US" sz="1600" dirty="0" err="1">
                <a:solidFill>
                  <a:prstClr val="black"/>
                </a:solidFill>
              </a:rPr>
              <a:t>,</a:t>
            </a:r>
            <a:r>
              <a:rPr lang="en-US" sz="1600" i="1" dirty="0" err="1">
                <a:solidFill>
                  <a:prstClr val="black"/>
                </a:solidFill>
              </a:rPr>
              <a:t>t</a:t>
            </a:r>
            <a:r>
              <a:rPr lang="en-US" sz="1600" dirty="0" err="1">
                <a:solidFill>
                  <a:prstClr val="black"/>
                </a:solidFill>
              </a:rPr>
              <a:t>+</a:t>
            </a:r>
            <a:r>
              <a:rPr lang="en-US" sz="1600" i="1" dirty="0" err="1">
                <a:solidFill>
                  <a:prstClr val="black"/>
                </a:solidFill>
              </a:rPr>
              <a:t>dt</a:t>
            </a:r>
            <a:r>
              <a:rPr lang="en-US" sz="1600" dirty="0" smtClean="0">
                <a:solidFill>
                  <a:prstClr val="black"/>
                </a:solidFill>
              </a:rPr>
              <a:t>) for a value: </a:t>
            </a:r>
            <a:r>
              <a:rPr lang="en-US" sz="1600" i="1" dirty="0" smtClean="0">
                <a:solidFill>
                  <a:prstClr val="black"/>
                </a:solidFill>
                <a:sym typeface="Symbol" panose="05050102010706020507" pitchFamily="18" charset="2"/>
              </a:rPr>
              <a:t> </a:t>
            </a:r>
            <a:r>
              <a:rPr lang="en-US" sz="1600" i="1" dirty="0" err="1" smtClean="0">
                <a:solidFill>
                  <a:prstClr val="black"/>
                </a:solidFill>
                <a:sym typeface="Symbol" panose="05050102010706020507" pitchFamily="18" charset="2"/>
              </a:rPr>
              <a:t>dt</a:t>
            </a:r>
            <a:r>
              <a:rPr lang="en-US" sz="1600" i="1" dirty="0" smtClean="0">
                <a:solidFill>
                  <a:prstClr val="black"/>
                </a:solidFill>
                <a:sym typeface="Symbol" panose="05050102010706020507" pitchFamily="18" charset="2"/>
              </a:rPr>
              <a:t> </a:t>
            </a:r>
            <a:r>
              <a:rPr lang="en-US" sz="1600" dirty="0" smtClean="0">
                <a:solidFill>
                  <a:prstClr val="black"/>
                </a:solidFill>
              </a:rPr>
              <a:t>P(</a:t>
            </a:r>
            <a:r>
              <a:rPr lang="en-US" sz="1600" i="1" dirty="0" smtClean="0">
                <a:solidFill>
                  <a:prstClr val="black"/>
                </a:solidFill>
              </a:rPr>
              <a:t>n-1</a:t>
            </a:r>
            <a:r>
              <a:rPr lang="en-US" sz="1600" dirty="0" smtClean="0">
                <a:solidFill>
                  <a:prstClr val="black"/>
                </a:solidFill>
              </a:rPr>
              <a:t>,</a:t>
            </a:r>
            <a:r>
              <a:rPr lang="en-US" sz="1600" i="1" dirty="0" smtClean="0">
                <a:solidFill>
                  <a:prstClr val="black"/>
                </a:solidFill>
              </a:rPr>
              <a:t>t</a:t>
            </a:r>
            <a:r>
              <a:rPr lang="en-US" sz="1600" dirty="0" smtClean="0">
                <a:solidFill>
                  <a:prstClr val="black"/>
                </a:solidFill>
              </a:rPr>
              <a:t>)</a:t>
            </a:r>
          </a:p>
          <a:p>
            <a:pPr marL="742950" lvl="1" indent="-285750" algn="just">
              <a:buFont typeface="Arial" panose="020B0604020202020204" pitchFamily="34" charset="0"/>
              <a:buChar char="•"/>
            </a:pPr>
            <a:r>
              <a:rPr lang="en-US" sz="1600" dirty="0" smtClean="0"/>
              <a:t>at </a:t>
            </a:r>
            <a:r>
              <a:rPr lang="en-US" sz="1600" dirty="0"/>
              <a:t>time </a:t>
            </a:r>
            <a:r>
              <a:rPr lang="en-US" sz="1600" i="1" dirty="0"/>
              <a:t>t</a:t>
            </a:r>
            <a:r>
              <a:rPr lang="en-US" sz="1600" dirty="0"/>
              <a:t>, there are </a:t>
            </a:r>
            <a:r>
              <a:rPr lang="en-US" sz="1600" i="1" dirty="0" smtClean="0"/>
              <a:t>n</a:t>
            </a:r>
            <a:r>
              <a:rPr lang="en-US" sz="1600" dirty="0" smtClean="0"/>
              <a:t>+1 </a:t>
            </a:r>
            <a:r>
              <a:rPr lang="en-US" sz="1600" dirty="0"/>
              <a:t>proteins B and that will be the </a:t>
            </a:r>
            <a:r>
              <a:rPr lang="en-US" sz="1600" dirty="0" smtClean="0"/>
              <a:t>degradation reaction </a:t>
            </a:r>
            <a:r>
              <a:rPr lang="en-US" sz="1600" dirty="0"/>
              <a:t>that will contribute to </a:t>
            </a:r>
            <a:r>
              <a:rPr lang="en-US" sz="1600" dirty="0">
                <a:solidFill>
                  <a:prstClr val="black"/>
                </a:solidFill>
              </a:rPr>
              <a:t>P(</a:t>
            </a:r>
            <a:r>
              <a:rPr lang="en-US" sz="1600" i="1" dirty="0" err="1">
                <a:solidFill>
                  <a:prstClr val="black"/>
                </a:solidFill>
              </a:rPr>
              <a:t>n</a:t>
            </a:r>
            <a:r>
              <a:rPr lang="en-US" sz="1600" dirty="0" err="1">
                <a:solidFill>
                  <a:prstClr val="black"/>
                </a:solidFill>
              </a:rPr>
              <a:t>,</a:t>
            </a:r>
            <a:r>
              <a:rPr lang="en-US" sz="1600" i="1" dirty="0" err="1">
                <a:solidFill>
                  <a:prstClr val="black"/>
                </a:solidFill>
              </a:rPr>
              <a:t>t</a:t>
            </a:r>
            <a:r>
              <a:rPr lang="en-US" sz="1600" dirty="0" err="1">
                <a:solidFill>
                  <a:prstClr val="black"/>
                </a:solidFill>
              </a:rPr>
              <a:t>+</a:t>
            </a:r>
            <a:r>
              <a:rPr lang="en-US" sz="1600" i="1" dirty="0" err="1">
                <a:solidFill>
                  <a:prstClr val="black"/>
                </a:solidFill>
              </a:rPr>
              <a:t>dt</a:t>
            </a:r>
            <a:r>
              <a:rPr lang="en-US" sz="1600" dirty="0" smtClean="0">
                <a:solidFill>
                  <a:prstClr val="black"/>
                </a:solidFill>
              </a:rPr>
              <a:t>) for a value:  </a:t>
            </a:r>
            <a:r>
              <a:rPr lang="en-US" sz="1600" dirty="0" smtClean="0">
                <a:solidFill>
                  <a:prstClr val="black"/>
                </a:solidFill>
                <a:sym typeface="Symbol" panose="05050102010706020507" pitchFamily="18" charset="2"/>
              </a:rPr>
              <a:t> (</a:t>
            </a:r>
            <a:r>
              <a:rPr lang="en-US" sz="1600" i="1" dirty="0" smtClean="0">
                <a:solidFill>
                  <a:prstClr val="black"/>
                </a:solidFill>
                <a:sym typeface="Symbol" panose="05050102010706020507" pitchFamily="18" charset="2"/>
              </a:rPr>
              <a:t>n</a:t>
            </a:r>
            <a:r>
              <a:rPr lang="en-US" sz="1600" dirty="0" smtClean="0">
                <a:solidFill>
                  <a:prstClr val="black"/>
                </a:solidFill>
                <a:sym typeface="Symbol" panose="05050102010706020507" pitchFamily="18" charset="2"/>
              </a:rPr>
              <a:t>+1) </a:t>
            </a:r>
            <a:r>
              <a:rPr lang="en-US" sz="1600" i="1" dirty="0" err="1" smtClean="0">
                <a:solidFill>
                  <a:prstClr val="black"/>
                </a:solidFill>
                <a:sym typeface="Symbol" panose="05050102010706020507" pitchFamily="18" charset="2"/>
              </a:rPr>
              <a:t>dt</a:t>
            </a:r>
            <a:r>
              <a:rPr lang="en-US" sz="1600" dirty="0" smtClean="0">
                <a:solidFill>
                  <a:prstClr val="black"/>
                </a:solidFill>
                <a:sym typeface="Symbol" panose="05050102010706020507" pitchFamily="18" charset="2"/>
              </a:rPr>
              <a:t> </a:t>
            </a:r>
            <a:r>
              <a:rPr lang="en-US" sz="1600" dirty="0" smtClean="0">
                <a:solidFill>
                  <a:prstClr val="black"/>
                </a:solidFill>
              </a:rPr>
              <a:t>P(</a:t>
            </a:r>
            <a:r>
              <a:rPr lang="en-US" sz="1600" i="1" dirty="0" smtClean="0">
                <a:solidFill>
                  <a:prstClr val="black"/>
                </a:solidFill>
              </a:rPr>
              <a:t>n+1</a:t>
            </a:r>
            <a:r>
              <a:rPr lang="en-US" sz="1600" dirty="0" smtClean="0">
                <a:solidFill>
                  <a:prstClr val="black"/>
                </a:solidFill>
              </a:rPr>
              <a:t>,</a:t>
            </a:r>
            <a:r>
              <a:rPr lang="en-US" sz="1600" i="1" dirty="0" smtClean="0">
                <a:solidFill>
                  <a:prstClr val="black"/>
                </a:solidFill>
              </a:rPr>
              <a:t>t</a:t>
            </a:r>
            <a:r>
              <a:rPr lang="en-US" sz="1600" dirty="0" smtClean="0">
                <a:solidFill>
                  <a:prstClr val="black"/>
                </a:solidFill>
              </a:rPr>
              <a:t>) (the degradation rate depends on the protein number that why the term </a:t>
            </a:r>
            <a:r>
              <a:rPr lang="en-US" sz="1600" dirty="0" smtClean="0">
                <a:solidFill>
                  <a:prstClr val="black"/>
                </a:solidFill>
                <a:sym typeface="Symbol" panose="05050102010706020507" pitchFamily="18" charset="2"/>
              </a:rPr>
              <a:t>(</a:t>
            </a:r>
            <a:r>
              <a:rPr lang="en-US" sz="1600" i="1" dirty="0">
                <a:solidFill>
                  <a:prstClr val="black"/>
                </a:solidFill>
                <a:sym typeface="Symbol" panose="05050102010706020507" pitchFamily="18" charset="2"/>
              </a:rPr>
              <a:t>n</a:t>
            </a:r>
            <a:r>
              <a:rPr lang="en-US" sz="1600" dirty="0">
                <a:solidFill>
                  <a:prstClr val="black"/>
                </a:solidFill>
                <a:sym typeface="Symbol" panose="05050102010706020507" pitchFamily="18" charset="2"/>
              </a:rPr>
              <a:t>+1) </a:t>
            </a:r>
            <a:r>
              <a:rPr lang="en-US" sz="1600" dirty="0" smtClean="0">
                <a:solidFill>
                  <a:prstClr val="black"/>
                </a:solidFill>
                <a:sym typeface="Symbol" panose="05050102010706020507" pitchFamily="18" charset="2"/>
              </a:rPr>
              <a:t>appears in the equation)</a:t>
            </a:r>
            <a:endParaRPr lang="en-US" sz="1600" dirty="0"/>
          </a:p>
          <a:p>
            <a:pPr marL="742950" lvl="1" indent="-285750" algn="just">
              <a:buFont typeface="Arial" panose="020B0604020202020204" pitchFamily="34" charset="0"/>
              <a:buChar char="•"/>
            </a:pPr>
            <a:r>
              <a:rPr lang="en-US" sz="1600" dirty="0"/>
              <a:t>at time </a:t>
            </a:r>
            <a:r>
              <a:rPr lang="en-US" sz="1600" i="1" dirty="0"/>
              <a:t>t</a:t>
            </a:r>
            <a:r>
              <a:rPr lang="en-US" sz="1600" dirty="0"/>
              <a:t>, there are </a:t>
            </a:r>
            <a:r>
              <a:rPr lang="en-US" sz="1600" i="1" dirty="0" smtClean="0"/>
              <a:t>n</a:t>
            </a:r>
            <a:r>
              <a:rPr lang="en-US" sz="1600" dirty="0" smtClean="0"/>
              <a:t> </a:t>
            </a:r>
            <a:r>
              <a:rPr lang="en-US" sz="1600" dirty="0"/>
              <a:t>proteins </a:t>
            </a:r>
            <a:r>
              <a:rPr lang="en-US" sz="1600" dirty="0" smtClean="0"/>
              <a:t>B and this number does not change. For that, we have to consider the probability of having </a:t>
            </a:r>
            <a:r>
              <a:rPr lang="en-US" sz="1600" i="1" dirty="0" smtClean="0"/>
              <a:t>n</a:t>
            </a:r>
            <a:r>
              <a:rPr lang="en-US" sz="1600" dirty="0" smtClean="0"/>
              <a:t> proteins at </a:t>
            </a:r>
            <a:r>
              <a:rPr lang="en-US" sz="1600" i="1" dirty="0" smtClean="0"/>
              <a:t>t</a:t>
            </a:r>
            <a:r>
              <a:rPr lang="en-US" sz="1600" dirty="0" smtClean="0"/>
              <a:t> </a:t>
            </a:r>
            <a:r>
              <a:rPr lang="en-US" sz="1600" dirty="0" smtClean="0">
                <a:solidFill>
                  <a:prstClr val="black"/>
                </a:solidFill>
              </a:rPr>
              <a:t>P(</a:t>
            </a:r>
            <a:r>
              <a:rPr lang="en-US" sz="1600" i="1" dirty="0" err="1" smtClean="0">
                <a:solidFill>
                  <a:prstClr val="black"/>
                </a:solidFill>
              </a:rPr>
              <a:t>n</a:t>
            </a:r>
            <a:r>
              <a:rPr lang="en-US" sz="1600" dirty="0" err="1" smtClean="0">
                <a:solidFill>
                  <a:prstClr val="black"/>
                </a:solidFill>
              </a:rPr>
              <a:t>,</a:t>
            </a:r>
            <a:r>
              <a:rPr lang="en-US" sz="1600" i="1" dirty="0" err="1" smtClean="0">
                <a:solidFill>
                  <a:prstClr val="black"/>
                </a:solidFill>
              </a:rPr>
              <a:t>t</a:t>
            </a:r>
            <a:r>
              <a:rPr lang="en-US" sz="1600" dirty="0" smtClean="0">
                <a:solidFill>
                  <a:prstClr val="black"/>
                </a:solidFill>
              </a:rPr>
              <a:t>) </a:t>
            </a:r>
            <a:r>
              <a:rPr lang="en-US" sz="1600" dirty="0" smtClean="0"/>
              <a:t>from </a:t>
            </a:r>
            <a:r>
              <a:rPr lang="en-US" sz="1600" dirty="0"/>
              <a:t>which is subtracted the probability </a:t>
            </a:r>
            <a:r>
              <a:rPr lang="en-US" sz="1600" dirty="0" smtClean="0"/>
              <a:t>that a synthesis reaction occurs during the time </a:t>
            </a:r>
            <a:r>
              <a:rPr lang="en-US" sz="1600" i="1" dirty="0" err="1" smtClean="0"/>
              <a:t>dt</a:t>
            </a:r>
            <a:r>
              <a:rPr lang="en-US" sz="1600" dirty="0" smtClean="0"/>
              <a:t> (</a:t>
            </a:r>
            <a:r>
              <a:rPr lang="en-US" sz="1600" i="1" dirty="0">
                <a:solidFill>
                  <a:prstClr val="black"/>
                </a:solidFill>
                <a:sym typeface="Symbol" panose="05050102010706020507" pitchFamily="18" charset="2"/>
              </a:rPr>
              <a:t> </a:t>
            </a:r>
            <a:r>
              <a:rPr lang="en-US" sz="1600" i="1" dirty="0" err="1">
                <a:solidFill>
                  <a:prstClr val="black"/>
                </a:solidFill>
                <a:sym typeface="Symbol" panose="05050102010706020507" pitchFamily="18" charset="2"/>
              </a:rPr>
              <a:t>dt</a:t>
            </a:r>
            <a:r>
              <a:rPr lang="en-US" sz="1600" i="1" dirty="0">
                <a:solidFill>
                  <a:prstClr val="black"/>
                </a:solidFill>
                <a:sym typeface="Symbol" panose="05050102010706020507" pitchFamily="18" charset="2"/>
              </a:rPr>
              <a:t> </a:t>
            </a:r>
            <a:r>
              <a:rPr lang="en-US" sz="1600" dirty="0" smtClean="0">
                <a:solidFill>
                  <a:prstClr val="black"/>
                </a:solidFill>
              </a:rPr>
              <a:t>P(</a:t>
            </a:r>
            <a:r>
              <a:rPr lang="en-US" sz="1600" i="1" dirty="0" err="1" smtClean="0">
                <a:solidFill>
                  <a:prstClr val="black"/>
                </a:solidFill>
              </a:rPr>
              <a:t>n</a:t>
            </a:r>
            <a:r>
              <a:rPr lang="en-US" sz="1600" dirty="0" err="1" smtClean="0">
                <a:solidFill>
                  <a:prstClr val="black"/>
                </a:solidFill>
              </a:rPr>
              <a:t>,</a:t>
            </a:r>
            <a:r>
              <a:rPr lang="en-US" sz="1600" i="1" dirty="0" err="1" smtClean="0">
                <a:solidFill>
                  <a:prstClr val="black"/>
                </a:solidFill>
              </a:rPr>
              <a:t>t</a:t>
            </a:r>
            <a:r>
              <a:rPr lang="en-US" sz="1600" dirty="0" smtClean="0">
                <a:solidFill>
                  <a:prstClr val="black"/>
                </a:solidFill>
              </a:rPr>
              <a:t>) and the probability that a degradation event takes place during the time </a:t>
            </a:r>
            <a:r>
              <a:rPr lang="en-US" sz="1600" i="1" dirty="0" err="1" smtClean="0">
                <a:solidFill>
                  <a:prstClr val="black"/>
                </a:solidFill>
              </a:rPr>
              <a:t>dt</a:t>
            </a:r>
            <a:r>
              <a:rPr lang="en-US" sz="1600" i="1" dirty="0" smtClean="0">
                <a:solidFill>
                  <a:prstClr val="black"/>
                </a:solidFill>
              </a:rPr>
              <a:t> </a:t>
            </a:r>
            <a:r>
              <a:rPr lang="en-US" sz="1600" dirty="0" smtClean="0">
                <a:solidFill>
                  <a:prstClr val="black"/>
                </a:solidFill>
              </a:rPr>
              <a:t>(</a:t>
            </a:r>
            <a:r>
              <a:rPr lang="en-US" sz="1600" dirty="0">
                <a:solidFill>
                  <a:prstClr val="black"/>
                </a:solidFill>
                <a:sym typeface="Symbol" panose="05050102010706020507" pitchFamily="18" charset="2"/>
              </a:rPr>
              <a:t> </a:t>
            </a:r>
            <a:r>
              <a:rPr lang="en-US" sz="1600" i="1" dirty="0" smtClean="0">
                <a:solidFill>
                  <a:prstClr val="black"/>
                </a:solidFill>
                <a:sym typeface="Symbol" panose="05050102010706020507" pitchFamily="18" charset="2"/>
              </a:rPr>
              <a:t>n</a:t>
            </a:r>
            <a:r>
              <a:rPr lang="en-US" sz="1600" dirty="0" smtClean="0">
                <a:solidFill>
                  <a:prstClr val="black"/>
                </a:solidFill>
                <a:sym typeface="Symbol" panose="05050102010706020507" pitchFamily="18" charset="2"/>
              </a:rPr>
              <a:t> </a:t>
            </a:r>
            <a:r>
              <a:rPr lang="en-US" sz="1600" i="1" dirty="0" err="1" smtClean="0">
                <a:solidFill>
                  <a:prstClr val="black"/>
                </a:solidFill>
                <a:sym typeface="Symbol" panose="05050102010706020507" pitchFamily="18" charset="2"/>
              </a:rPr>
              <a:t>dt</a:t>
            </a:r>
            <a:r>
              <a:rPr lang="en-US" sz="1600" dirty="0" smtClean="0">
                <a:solidFill>
                  <a:prstClr val="black"/>
                </a:solidFill>
                <a:sym typeface="Symbol" panose="05050102010706020507" pitchFamily="18" charset="2"/>
              </a:rPr>
              <a:t> </a:t>
            </a:r>
            <a:r>
              <a:rPr lang="en-US" sz="1600" dirty="0" smtClean="0">
                <a:solidFill>
                  <a:prstClr val="black"/>
                </a:solidFill>
              </a:rPr>
              <a:t>P(</a:t>
            </a:r>
            <a:r>
              <a:rPr lang="en-US" sz="1600" i="1" dirty="0" err="1" smtClean="0">
                <a:solidFill>
                  <a:prstClr val="black"/>
                </a:solidFill>
              </a:rPr>
              <a:t>n</a:t>
            </a:r>
            <a:r>
              <a:rPr lang="en-US" sz="1600" dirty="0" err="1" smtClean="0">
                <a:solidFill>
                  <a:prstClr val="black"/>
                </a:solidFill>
              </a:rPr>
              <a:t>,</a:t>
            </a:r>
            <a:r>
              <a:rPr lang="en-US" sz="1600" i="1" dirty="0" err="1" smtClean="0">
                <a:solidFill>
                  <a:prstClr val="black"/>
                </a:solidFill>
              </a:rPr>
              <a:t>t</a:t>
            </a:r>
            <a:r>
              <a:rPr lang="en-US" sz="1600" dirty="0" smtClean="0">
                <a:solidFill>
                  <a:prstClr val="black"/>
                </a:solidFill>
              </a:rPr>
              <a:t>).</a:t>
            </a:r>
            <a:endParaRPr lang="en-US" sz="1600" i="1" dirty="0" smtClean="0">
              <a:solidFill>
                <a:prstClr val="black"/>
              </a:solidFill>
            </a:endParaRPr>
          </a:p>
        </p:txBody>
      </p:sp>
      <mc:AlternateContent xmlns:mc="http://schemas.openxmlformats.org/markup-compatibility/2006" xmlns:a14="http://schemas.microsoft.com/office/drawing/2010/main">
        <mc:Choice Requires="a14">
          <p:sp>
            <p:nvSpPr>
              <p:cNvPr id="8" name="Rectangle 7"/>
              <p:cNvSpPr/>
              <p:nvPr/>
            </p:nvSpPr>
            <p:spPr>
              <a:xfrm>
                <a:off x="216242" y="6102704"/>
                <a:ext cx="8859795"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 </m:t>
                          </m:r>
                          <m:r>
                            <a:rPr lang="en-US" sz="1600" i="1">
                              <a:latin typeface="Cambria Math" panose="02040503050406030204" pitchFamily="18" charset="0"/>
                            </a:rPr>
                            <m:t>𝑡</m:t>
                          </m:r>
                          <m:r>
                            <a:rPr lang="en-US" sz="1600" i="0">
                              <a:latin typeface="Cambria Math" panose="02040503050406030204" pitchFamily="18" charset="0"/>
                            </a:rPr>
                            <m:t>+</m:t>
                          </m:r>
                          <m:r>
                            <a:rPr lang="en-US" sz="1600" i="1">
                              <a:latin typeface="Cambria Math" panose="02040503050406030204" pitchFamily="18" charset="0"/>
                            </a:rPr>
                            <m:t>𝑑𝑡</m:t>
                          </m:r>
                        </m:e>
                      </m:d>
                      <m:r>
                        <a:rPr lang="en-US" sz="1600" i="0">
                          <a:latin typeface="Cambria Math" panose="02040503050406030204" pitchFamily="18" charset="0"/>
                        </a:rPr>
                        <m:t>= </m:t>
                      </m:r>
                      <m:r>
                        <a:rPr lang="en-US" sz="1600" i="1">
                          <a:latin typeface="Cambria Math" panose="02040503050406030204" pitchFamily="18" charset="0"/>
                        </a:rPr>
                        <m:t>𝜅</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 </m:t>
                      </m:r>
                      <m:r>
                        <a:rPr lang="en-US" sz="1600" i="1">
                          <a:latin typeface="Cambria Math" panose="02040503050406030204" pitchFamily="18" charset="0"/>
                        </a:rPr>
                        <m:t>𝛾</m:t>
                      </m:r>
                      <m:r>
                        <a:rPr lang="en-US" sz="1600" i="0">
                          <a:latin typeface="Cambria Math" panose="02040503050406030204" pitchFamily="18" charset="0"/>
                        </a:rPr>
                        <m:t> </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e>
                      </m:d>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𝜅</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 </m:t>
                      </m:r>
                      <m:r>
                        <a:rPr lang="en-US" sz="1600" i="1">
                          <a:latin typeface="Cambria Math" panose="02040503050406030204" pitchFamily="18" charset="0"/>
                        </a:rPr>
                        <m:t>𝛾</m:t>
                      </m:r>
                      <m:r>
                        <a:rPr lang="en-US" sz="1600" i="0">
                          <a:latin typeface="Cambria Math" panose="02040503050406030204" pitchFamily="18" charset="0"/>
                        </a:rPr>
                        <m:t> </m:t>
                      </m:r>
                      <m:r>
                        <a:rPr lang="en-US" sz="1600" i="1">
                          <a:latin typeface="Cambria Math" panose="02040503050406030204" pitchFamily="18" charset="0"/>
                        </a:rPr>
                        <m:t>𝑛</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1">
                          <a:latin typeface="Cambria Math" panose="02040503050406030204" pitchFamily="18" charset="0"/>
                        </a:rPr>
                        <m:t>𝑑𝑡</m:t>
                      </m:r>
                    </m:oMath>
                  </m:oMathPara>
                </a14:m>
                <a:endParaRPr lang="en-US" sz="1600" dirty="0"/>
              </a:p>
            </p:txBody>
          </p:sp>
        </mc:Choice>
        <mc:Fallback xmlns="">
          <p:sp>
            <p:nvSpPr>
              <p:cNvPr id="8" name="Rectangle 7"/>
              <p:cNvSpPr>
                <a:spLocks noRot="1" noChangeAspect="1" noMove="1" noResize="1" noEditPoints="1" noAdjustHandles="1" noChangeArrowheads="1" noChangeShapeType="1" noTextEdit="1"/>
              </p:cNvSpPr>
              <p:nvPr/>
            </p:nvSpPr>
            <p:spPr>
              <a:xfrm>
                <a:off x="216242" y="6102704"/>
                <a:ext cx="8859795" cy="338554"/>
              </a:xfrm>
              <a:prstGeom prst="rect">
                <a:avLst/>
              </a:prstGeom>
              <a:blipFill rotWithShape="0">
                <a:blip r:embed="rId3"/>
                <a:stretch>
                  <a:fillRect/>
                </a:stretch>
              </a:blipFill>
            </p:spPr>
            <p:txBody>
              <a:bodyPr/>
              <a:lstStyle/>
              <a:p>
                <a:r>
                  <a:rPr lang="en-US">
                    <a:noFill/>
                  </a:rPr>
                  <a:t> </a:t>
                </a:r>
              </a:p>
            </p:txBody>
          </p:sp>
        </mc:Fallback>
      </mc:AlternateContent>
      <p:sp>
        <p:nvSpPr>
          <p:cNvPr id="9" name="Rectangle 6"/>
          <p:cNvSpPr>
            <a:spLocks noChangeArrowheads="1"/>
          </p:cNvSpPr>
          <p:nvPr/>
        </p:nvSpPr>
        <p:spPr bwMode="auto">
          <a:xfrm>
            <a:off x="2872831" y="218025"/>
            <a:ext cx="3385980" cy="460132"/>
          </a:xfrm>
          <a:prstGeom prst="rect">
            <a:avLst/>
          </a:prstGeom>
          <a:noFill/>
          <a:ln w="9525">
            <a:noFill/>
            <a:miter lim="800000"/>
            <a:headEnd/>
            <a:tailEnd/>
          </a:ln>
        </p:spPr>
        <p:txBody>
          <a:bodyPr wrap="square">
            <a:spAutoFit/>
          </a:bodyPr>
          <a:lstStyle/>
          <a:p>
            <a:pPr algn="ctr"/>
            <a:r>
              <a:rPr lang="en-US" sz="2400" dirty="0" smtClean="0">
                <a:solidFill>
                  <a:schemeClr val="accent1">
                    <a:lumMod val="75000"/>
                  </a:schemeClr>
                </a:solidFill>
                <a:latin typeface="+mj-lt"/>
              </a:rPr>
              <a:t>Stochastic process</a:t>
            </a:r>
            <a:endParaRPr lang="en-US" sz="2400" dirty="0">
              <a:solidFill>
                <a:schemeClr val="accent1">
                  <a:lumMod val="75000"/>
                </a:schemeClr>
              </a:solidFill>
              <a:latin typeface="+mj-lt"/>
            </a:endParaRPr>
          </a:p>
        </p:txBody>
      </p:sp>
    </p:spTree>
    <p:extLst>
      <p:ext uri="{BB962C8B-B14F-4D97-AF65-F5344CB8AC3E}">
        <p14:creationId xmlns:p14="http://schemas.microsoft.com/office/powerpoint/2010/main" val="88817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1390367"/>
                <a:ext cx="8859795"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 </m:t>
                          </m:r>
                          <m:r>
                            <a:rPr lang="en-US" sz="1600" i="1">
                              <a:latin typeface="Cambria Math" panose="02040503050406030204" pitchFamily="18" charset="0"/>
                            </a:rPr>
                            <m:t>𝑡</m:t>
                          </m:r>
                          <m:r>
                            <a:rPr lang="en-US" sz="1600" i="0">
                              <a:latin typeface="Cambria Math" panose="02040503050406030204" pitchFamily="18" charset="0"/>
                            </a:rPr>
                            <m:t>+</m:t>
                          </m:r>
                          <m:r>
                            <a:rPr lang="en-US" sz="1600" i="1">
                              <a:latin typeface="Cambria Math" panose="02040503050406030204" pitchFamily="18" charset="0"/>
                            </a:rPr>
                            <m:t>𝑑𝑡</m:t>
                          </m:r>
                        </m:e>
                      </m:d>
                      <m:r>
                        <a:rPr lang="en-US" sz="1600" i="0">
                          <a:latin typeface="Cambria Math" panose="02040503050406030204" pitchFamily="18" charset="0"/>
                        </a:rPr>
                        <m:t>= </m:t>
                      </m:r>
                      <m:r>
                        <a:rPr lang="en-US" sz="1600" i="1">
                          <a:latin typeface="Cambria Math" panose="02040503050406030204" pitchFamily="18" charset="0"/>
                        </a:rPr>
                        <m:t>𝜅</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 </m:t>
                      </m:r>
                      <m:r>
                        <a:rPr lang="en-US" sz="1600" i="1">
                          <a:latin typeface="Cambria Math" panose="02040503050406030204" pitchFamily="18" charset="0"/>
                        </a:rPr>
                        <m:t>𝛾</m:t>
                      </m:r>
                      <m:r>
                        <a:rPr lang="en-US" sz="1600" i="0">
                          <a:latin typeface="Cambria Math" panose="02040503050406030204" pitchFamily="18" charset="0"/>
                        </a:rPr>
                        <m:t> </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e>
                      </m:d>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+1,</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𝜅</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0">
                          <a:latin typeface="Cambria Math" panose="02040503050406030204" pitchFamily="18" charset="0"/>
                        </a:rPr>
                        <m:t> </m:t>
                      </m:r>
                      <m:r>
                        <a:rPr lang="en-US" sz="1600" i="1">
                          <a:latin typeface="Cambria Math" panose="02040503050406030204" pitchFamily="18" charset="0"/>
                        </a:rPr>
                        <m:t>𝑑𝑡</m:t>
                      </m:r>
                      <m:r>
                        <a:rPr lang="en-US" sz="1600" i="0">
                          <a:latin typeface="Cambria Math" panose="02040503050406030204" pitchFamily="18" charset="0"/>
                        </a:rPr>
                        <m:t>− </m:t>
                      </m:r>
                      <m:r>
                        <a:rPr lang="en-US" sz="1600" i="1">
                          <a:latin typeface="Cambria Math" panose="02040503050406030204" pitchFamily="18" charset="0"/>
                        </a:rPr>
                        <m:t>𝛾</m:t>
                      </m:r>
                      <m:r>
                        <a:rPr lang="en-US" sz="1600" i="0">
                          <a:latin typeface="Cambria Math" panose="02040503050406030204" pitchFamily="18" charset="0"/>
                        </a:rPr>
                        <m:t> </m:t>
                      </m:r>
                      <m:r>
                        <a:rPr lang="en-US" sz="1600" i="1">
                          <a:latin typeface="Cambria Math" panose="02040503050406030204" pitchFamily="18" charset="0"/>
                        </a:rPr>
                        <m:t>𝑛</m:t>
                      </m:r>
                      <m:r>
                        <a:rPr lang="en-US" sz="1600" i="0">
                          <a:latin typeface="Cambria Math" panose="02040503050406030204" pitchFamily="18" charset="0"/>
                        </a:rPr>
                        <m:t> </m:t>
                      </m:r>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0">
                              <a:latin typeface="Cambria Math" panose="02040503050406030204" pitchFamily="18" charset="0"/>
                            </a:rPr>
                            <m:t>,</m:t>
                          </m:r>
                          <m:r>
                            <a:rPr lang="en-US" sz="1600" i="1">
                              <a:latin typeface="Cambria Math" panose="02040503050406030204" pitchFamily="18" charset="0"/>
                            </a:rPr>
                            <m:t>𝑡</m:t>
                          </m:r>
                        </m:e>
                      </m:d>
                      <m:r>
                        <a:rPr lang="en-US" sz="1600" i="1">
                          <a:latin typeface="Cambria Math" panose="02040503050406030204" pitchFamily="18" charset="0"/>
                        </a:rPr>
                        <m:t>𝑑𝑡</m:t>
                      </m:r>
                    </m:oMath>
                  </m:oMathPara>
                </a14:m>
                <a:endParaRPr lang="en-US" sz="1600" dirty="0"/>
              </a:p>
            </p:txBody>
          </p:sp>
        </mc:Choice>
        <mc:Fallback xmlns="">
          <p:sp>
            <p:nvSpPr>
              <p:cNvPr id="2" name="Rectangle 1"/>
              <p:cNvSpPr>
                <a:spLocks noRot="1" noChangeAspect="1" noMove="1" noResize="1" noEditPoints="1" noAdjustHandles="1" noChangeArrowheads="1" noChangeShapeType="1" noTextEdit="1"/>
              </p:cNvSpPr>
              <p:nvPr/>
            </p:nvSpPr>
            <p:spPr>
              <a:xfrm>
                <a:off x="0" y="1390367"/>
                <a:ext cx="8859795" cy="338554"/>
              </a:xfrm>
              <a:prstGeom prst="rect">
                <a:avLst/>
              </a:prstGeom>
              <a:blipFill rotWithShape="0">
                <a:blip r:embed="rId2"/>
                <a:stretch>
                  <a:fillRect/>
                </a:stretch>
              </a:blipFill>
            </p:spPr>
            <p:txBody>
              <a:bodyPr/>
              <a:lstStyle/>
              <a:p>
                <a:r>
                  <a:rPr lang="en-US">
                    <a:noFill/>
                  </a:rPr>
                  <a:t> </a:t>
                </a:r>
              </a:p>
            </p:txBody>
          </p:sp>
        </mc:Fallback>
      </mc:AlternateContent>
      <p:sp>
        <p:nvSpPr>
          <p:cNvPr id="3" name="ZoneTexte 2"/>
          <p:cNvSpPr txBox="1"/>
          <p:nvPr/>
        </p:nvSpPr>
        <p:spPr>
          <a:xfrm>
            <a:off x="76195" y="1940907"/>
            <a:ext cx="8991608" cy="646331"/>
          </a:xfrm>
          <a:prstGeom prst="rect">
            <a:avLst/>
          </a:prstGeom>
          <a:noFill/>
        </p:spPr>
        <p:txBody>
          <a:bodyPr wrap="square" rtlCol="0">
            <a:spAutoFit/>
          </a:bodyPr>
          <a:lstStyle/>
          <a:p>
            <a:pPr algn="just"/>
            <a:r>
              <a:rPr lang="en-US" dirty="0" smtClean="0"/>
              <a:t>From the above equation, we can deduce the derivative form that corresponds to the </a:t>
            </a:r>
            <a:r>
              <a:rPr lang="en-US" dirty="0" smtClean="0">
                <a:effectLst>
                  <a:outerShdw blurRad="38100" dist="38100" dir="2700000" algn="tl">
                    <a:srgbClr val="000000">
                      <a:alpha val="43137"/>
                    </a:srgbClr>
                  </a:outerShdw>
                </a:effectLst>
              </a:rPr>
              <a:t>master equation</a:t>
            </a:r>
            <a:r>
              <a:rPr lang="en-US" dirty="0" smtClean="0"/>
              <a:t>: </a:t>
            </a:r>
            <a:endParaRPr lang="en-US" dirty="0"/>
          </a:p>
        </p:txBody>
      </p:sp>
      <mc:AlternateContent xmlns:mc="http://schemas.openxmlformats.org/markup-compatibility/2006" xmlns:a14="http://schemas.microsoft.com/office/drawing/2010/main">
        <mc:Choice Requires="a14">
          <p:sp>
            <p:nvSpPr>
              <p:cNvPr id="5" name="ZoneTexte 4"/>
              <p:cNvSpPr txBox="1"/>
              <p:nvPr/>
            </p:nvSpPr>
            <p:spPr>
              <a:xfrm>
                <a:off x="152393" y="2932396"/>
                <a:ext cx="8860978" cy="816442"/>
              </a:xfrm>
              <a:prstGeom prst="rect">
                <a:avLst/>
              </a:prstGeom>
              <a:solidFill>
                <a:schemeClr val="accent5">
                  <a:lumMod val="20000"/>
                  <a:lumOff val="80000"/>
                </a:schemeClr>
              </a:solidFill>
              <a:ln w="28575" cmpd="sng">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i="1">
                              <a:latin typeface="Cambria Math" panose="02040503050406030204" pitchFamily="18" charset="0"/>
                            </a:rPr>
                          </m:ctrlPr>
                        </m:fPr>
                        <m:num>
                          <m:r>
                            <a:rPr lang="fr-FR" sz="1600" i="1">
                              <a:latin typeface="Cambria Math" panose="02040503050406030204" pitchFamily="18" charset="0"/>
                            </a:rPr>
                            <m:t>𝑃</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 </m:t>
                              </m:r>
                              <m:r>
                                <a:rPr lang="fr-FR" sz="1600" i="1">
                                  <a:latin typeface="Cambria Math" panose="02040503050406030204" pitchFamily="18" charset="0"/>
                                </a:rPr>
                                <m:t>𝑡</m:t>
                              </m:r>
                              <m:r>
                                <a:rPr lang="fr-FR" sz="1600" i="1">
                                  <a:latin typeface="Cambria Math" panose="02040503050406030204" pitchFamily="18" charset="0"/>
                                </a:rPr>
                                <m:t>+</m:t>
                              </m:r>
                              <m:r>
                                <a:rPr lang="fr-FR" sz="1600" i="1">
                                  <a:latin typeface="Cambria Math" panose="02040503050406030204" pitchFamily="18" charset="0"/>
                                </a:rPr>
                                <m:t>𝑑𝑡</m:t>
                              </m:r>
                            </m:e>
                          </m:d>
                          <m:r>
                            <a:rPr lang="fr-FR" sz="1600" i="1">
                              <a:latin typeface="Cambria Math" panose="02040503050406030204" pitchFamily="18" charset="0"/>
                            </a:rPr>
                            <m:t>−</m:t>
                          </m:r>
                          <m:r>
                            <a:rPr lang="fr-FR" sz="1600" i="1">
                              <a:latin typeface="Cambria Math" panose="02040503050406030204" pitchFamily="18" charset="0"/>
                            </a:rPr>
                            <m:t>𝑃</m:t>
                          </m:r>
                          <m:r>
                            <a:rPr lang="fr-FR" sz="1600" i="1">
                              <a:latin typeface="Cambria Math" panose="02040503050406030204" pitchFamily="18" charset="0"/>
                            </a:rPr>
                            <m:t>(</m:t>
                          </m:r>
                          <m:r>
                            <a:rPr lang="fr-FR" sz="1600" i="1">
                              <a:latin typeface="Cambria Math" panose="02040503050406030204" pitchFamily="18" charset="0"/>
                            </a:rPr>
                            <m:t>𝑛</m:t>
                          </m:r>
                          <m:r>
                            <a:rPr lang="fr-FR" sz="1600" i="1">
                              <a:latin typeface="Cambria Math" panose="02040503050406030204" pitchFamily="18" charset="0"/>
                            </a:rPr>
                            <m:t>,</m:t>
                          </m:r>
                          <m:r>
                            <a:rPr lang="fr-FR" sz="1600" i="1">
                              <a:latin typeface="Cambria Math" panose="02040503050406030204" pitchFamily="18" charset="0"/>
                            </a:rPr>
                            <m:t>𝑡</m:t>
                          </m:r>
                          <m:r>
                            <a:rPr lang="fr-FR" sz="1600" i="1">
                              <a:latin typeface="Cambria Math" panose="02040503050406030204" pitchFamily="18" charset="0"/>
                            </a:rPr>
                            <m:t>)</m:t>
                          </m:r>
                        </m:num>
                        <m:den>
                          <m:r>
                            <a:rPr lang="fr-FR" sz="1600" i="1">
                              <a:latin typeface="Cambria Math" panose="02040503050406030204" pitchFamily="18" charset="0"/>
                            </a:rPr>
                            <m:t>𝑑𝑡</m:t>
                          </m:r>
                        </m:den>
                      </m:f>
                      <m:r>
                        <a:rPr lang="fr-FR" sz="1600" i="1">
                          <a:latin typeface="Cambria Math" panose="02040503050406030204" pitchFamily="18" charset="0"/>
                        </a:rPr>
                        <m:t>=</m:t>
                      </m:r>
                      <m:f>
                        <m:fPr>
                          <m:ctrlPr>
                            <a:rPr lang="fr-FR" sz="1600" i="1">
                              <a:latin typeface="Cambria Math" panose="02040503050406030204" pitchFamily="18" charset="0"/>
                            </a:rPr>
                          </m:ctrlPr>
                        </m:fPr>
                        <m:num>
                          <m:r>
                            <a:rPr lang="fr-FR" sz="1600" i="1">
                              <a:latin typeface="Cambria Math" panose="02040503050406030204" pitchFamily="18" charset="0"/>
                            </a:rPr>
                            <m:t>𝑑𝑃</m:t>
                          </m:r>
                          <m:r>
                            <a:rPr lang="fr-FR" sz="1600" i="1">
                              <a:latin typeface="Cambria Math" panose="02040503050406030204" pitchFamily="18" charset="0"/>
                            </a:rPr>
                            <m:t>(</m:t>
                          </m:r>
                          <m:r>
                            <a:rPr lang="fr-FR" sz="1600" i="1">
                              <a:latin typeface="Cambria Math" panose="02040503050406030204" pitchFamily="18" charset="0"/>
                            </a:rPr>
                            <m:t>𝑛</m:t>
                          </m:r>
                          <m:r>
                            <a:rPr lang="fr-FR" sz="1600" i="1">
                              <a:latin typeface="Cambria Math" panose="02040503050406030204" pitchFamily="18" charset="0"/>
                            </a:rPr>
                            <m:t>,</m:t>
                          </m:r>
                          <m:r>
                            <a:rPr lang="fr-FR" sz="1600" i="1">
                              <a:latin typeface="Cambria Math" panose="02040503050406030204" pitchFamily="18" charset="0"/>
                            </a:rPr>
                            <m:t>𝑡</m:t>
                          </m:r>
                          <m:r>
                            <a:rPr lang="fr-FR" sz="1600" i="1">
                              <a:latin typeface="Cambria Math" panose="02040503050406030204" pitchFamily="18" charset="0"/>
                            </a:rPr>
                            <m:t>)</m:t>
                          </m:r>
                        </m:num>
                        <m:den>
                          <m:r>
                            <a:rPr lang="fr-FR" sz="1600" i="1">
                              <a:latin typeface="Cambria Math" panose="02040503050406030204" pitchFamily="18" charset="0"/>
                            </a:rPr>
                            <m:t>𝑑𝑡</m:t>
                          </m:r>
                        </m:den>
                      </m:f>
                      <m:r>
                        <a:rPr lang="fr-FR" sz="1600" i="1">
                          <a:latin typeface="Cambria Math" panose="02040503050406030204" pitchFamily="18" charset="0"/>
                        </a:rPr>
                        <m:t>= </m:t>
                      </m:r>
                      <m:r>
                        <a:rPr lang="fr-FR" sz="1600" i="1">
                          <a:latin typeface="Cambria Math" panose="02040503050406030204" pitchFamily="18" charset="0"/>
                        </a:rPr>
                        <m:t>𝜅</m:t>
                      </m:r>
                      <m:r>
                        <a:rPr lang="fr-FR" sz="1600" i="1">
                          <a:latin typeface="Cambria Math" panose="02040503050406030204" pitchFamily="18" charset="0"/>
                        </a:rPr>
                        <m:t> [</m:t>
                      </m:r>
                      <m:r>
                        <a:rPr lang="fr-FR" sz="1600" i="1">
                          <a:latin typeface="Cambria Math" panose="02040503050406030204" pitchFamily="18" charset="0"/>
                        </a:rPr>
                        <m:t>𝑃</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−1,</m:t>
                          </m:r>
                          <m:r>
                            <a:rPr lang="fr-FR" sz="1600" i="1">
                              <a:latin typeface="Cambria Math" panose="02040503050406030204" pitchFamily="18" charset="0"/>
                            </a:rPr>
                            <m:t>𝑡</m:t>
                          </m:r>
                        </m:e>
                      </m:d>
                      <m:r>
                        <a:rPr lang="fr-FR" sz="1600" i="1">
                          <a:latin typeface="Cambria Math" panose="02040503050406030204" pitchFamily="18" charset="0"/>
                        </a:rPr>
                        <m:t>−</m:t>
                      </m:r>
                      <m:r>
                        <a:rPr lang="fr-FR" sz="1600" i="1">
                          <a:latin typeface="Cambria Math" panose="02040503050406030204" pitchFamily="18" charset="0"/>
                        </a:rPr>
                        <m:t>𝑃</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m:t>
                          </m:r>
                          <m:r>
                            <a:rPr lang="fr-FR" sz="1600" i="1">
                              <a:latin typeface="Cambria Math" panose="02040503050406030204" pitchFamily="18" charset="0"/>
                            </a:rPr>
                            <m:t>𝑡</m:t>
                          </m:r>
                        </m:e>
                      </m:d>
                      <m:r>
                        <a:rPr lang="fr-FR" sz="1600" i="1">
                          <a:latin typeface="Cambria Math" panose="02040503050406030204" pitchFamily="18" charset="0"/>
                        </a:rPr>
                        <m:t>]+ </m:t>
                      </m:r>
                      <m:r>
                        <a:rPr lang="fr-FR" sz="1600" i="1">
                          <a:latin typeface="Cambria Math" panose="02040503050406030204" pitchFamily="18" charset="0"/>
                        </a:rPr>
                        <m:t>𝛾</m:t>
                      </m:r>
                      <m:r>
                        <a:rPr lang="fr-FR" sz="1600" i="1">
                          <a:latin typeface="Cambria Math" panose="02040503050406030204" pitchFamily="18" charset="0"/>
                        </a:rPr>
                        <m:t>[ </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+1</m:t>
                          </m:r>
                        </m:e>
                      </m:d>
                      <m:r>
                        <a:rPr lang="fr-FR" sz="1600" i="1">
                          <a:latin typeface="Cambria Math" panose="02040503050406030204" pitchFamily="18" charset="0"/>
                        </a:rPr>
                        <m:t>𝑃</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+1,</m:t>
                          </m:r>
                          <m:r>
                            <a:rPr lang="fr-FR" sz="1600" i="1">
                              <a:latin typeface="Cambria Math" panose="02040503050406030204" pitchFamily="18" charset="0"/>
                            </a:rPr>
                            <m:t>𝑡</m:t>
                          </m:r>
                        </m:e>
                      </m:d>
                      <m:r>
                        <a:rPr lang="fr-FR" sz="1600" i="1">
                          <a:latin typeface="Cambria Math" panose="02040503050406030204" pitchFamily="18" charset="0"/>
                        </a:rPr>
                        <m:t> − </m:t>
                      </m:r>
                      <m:r>
                        <a:rPr lang="fr-FR" sz="1600" i="1">
                          <a:latin typeface="Cambria Math" panose="02040503050406030204" pitchFamily="18" charset="0"/>
                        </a:rPr>
                        <m:t>𝛾</m:t>
                      </m:r>
                      <m:r>
                        <a:rPr lang="fr-FR" sz="1600" i="1">
                          <a:latin typeface="Cambria Math" panose="02040503050406030204" pitchFamily="18" charset="0"/>
                        </a:rPr>
                        <m:t> </m:t>
                      </m:r>
                      <m:r>
                        <a:rPr lang="fr-FR" sz="1600" i="1">
                          <a:latin typeface="Cambria Math" panose="02040503050406030204" pitchFamily="18" charset="0"/>
                        </a:rPr>
                        <m:t>𝑛</m:t>
                      </m:r>
                      <m:r>
                        <a:rPr lang="fr-FR" sz="1600" i="1">
                          <a:latin typeface="Cambria Math" panose="02040503050406030204" pitchFamily="18" charset="0"/>
                        </a:rPr>
                        <m:t> </m:t>
                      </m:r>
                      <m:r>
                        <a:rPr lang="fr-FR" sz="1600" i="1">
                          <a:latin typeface="Cambria Math" panose="02040503050406030204" pitchFamily="18" charset="0"/>
                        </a:rPr>
                        <m:t>𝑃</m:t>
                      </m:r>
                      <m:d>
                        <m:dPr>
                          <m:ctrlPr>
                            <a:rPr lang="fr-FR" sz="1600" i="1">
                              <a:latin typeface="Cambria Math" panose="02040503050406030204" pitchFamily="18" charset="0"/>
                            </a:rPr>
                          </m:ctrlPr>
                        </m:dPr>
                        <m:e>
                          <m:r>
                            <a:rPr lang="fr-FR" sz="1600" i="1">
                              <a:latin typeface="Cambria Math" panose="02040503050406030204" pitchFamily="18" charset="0"/>
                            </a:rPr>
                            <m:t>𝑛</m:t>
                          </m:r>
                          <m:r>
                            <a:rPr lang="fr-FR" sz="1600" i="1">
                              <a:latin typeface="Cambria Math" panose="02040503050406030204" pitchFamily="18" charset="0"/>
                            </a:rPr>
                            <m:t>,</m:t>
                          </m:r>
                          <m:r>
                            <a:rPr lang="fr-FR" sz="1600" i="1">
                              <a:latin typeface="Cambria Math" panose="02040503050406030204" pitchFamily="18" charset="0"/>
                            </a:rPr>
                            <m:t>𝑡</m:t>
                          </m:r>
                        </m:e>
                      </m:d>
                      <m:r>
                        <a:rPr lang="fr-FR" sz="1600" i="1">
                          <a:latin typeface="Cambria Math" panose="02040503050406030204" pitchFamily="18" charset="0"/>
                        </a:rPr>
                        <m:t>]</m:t>
                      </m:r>
                    </m:oMath>
                  </m:oMathPara>
                </a14:m>
                <a:endParaRPr lang="fr-FR" sz="1600" dirty="0"/>
              </a:p>
              <a:p>
                <a:endParaRPr lang="en-US" sz="1600" dirty="0"/>
              </a:p>
            </p:txBody>
          </p:sp>
        </mc:Choice>
        <mc:Fallback xmlns="">
          <p:sp>
            <p:nvSpPr>
              <p:cNvPr id="5" name="ZoneTexte 4"/>
              <p:cNvSpPr txBox="1">
                <a:spLocks noRot="1" noChangeAspect="1" noMove="1" noResize="1" noEditPoints="1" noAdjustHandles="1" noChangeArrowheads="1" noChangeShapeType="1" noTextEdit="1"/>
              </p:cNvSpPr>
              <p:nvPr/>
            </p:nvSpPr>
            <p:spPr>
              <a:xfrm>
                <a:off x="152393" y="2932396"/>
                <a:ext cx="8860978" cy="816442"/>
              </a:xfrm>
              <a:prstGeom prst="rect">
                <a:avLst/>
              </a:prstGeom>
              <a:blipFill rotWithShape="0">
                <a:blip r:embed="rId3"/>
                <a:stretch>
                  <a:fillRect/>
                </a:stretch>
              </a:blipFill>
              <a:ln w="28575" cmpd="sng">
                <a:solidFill>
                  <a:schemeClr val="accent1"/>
                </a:solidFill>
              </a:ln>
            </p:spPr>
            <p:txBody>
              <a:bodyPr/>
              <a:lstStyle/>
              <a:p>
                <a:r>
                  <a:rPr lang="en-US">
                    <a:noFill/>
                  </a:rPr>
                  <a:t> </a:t>
                </a:r>
              </a:p>
            </p:txBody>
          </p:sp>
        </mc:Fallback>
      </mc:AlternateContent>
      <p:sp>
        <p:nvSpPr>
          <p:cNvPr id="6" name="Rectangle 6"/>
          <p:cNvSpPr>
            <a:spLocks noChangeArrowheads="1"/>
          </p:cNvSpPr>
          <p:nvPr/>
        </p:nvSpPr>
        <p:spPr bwMode="auto">
          <a:xfrm>
            <a:off x="2879010" y="331190"/>
            <a:ext cx="3385980" cy="460132"/>
          </a:xfrm>
          <a:prstGeom prst="rect">
            <a:avLst/>
          </a:prstGeom>
          <a:noFill/>
          <a:ln w="9525">
            <a:noFill/>
            <a:miter lim="800000"/>
            <a:headEnd/>
            <a:tailEnd/>
          </a:ln>
        </p:spPr>
        <p:txBody>
          <a:bodyPr wrap="square">
            <a:spAutoFit/>
          </a:bodyPr>
          <a:lstStyle/>
          <a:p>
            <a:pPr algn="ctr"/>
            <a:r>
              <a:rPr lang="en-US" sz="2400" dirty="0" smtClean="0">
                <a:solidFill>
                  <a:schemeClr val="accent1">
                    <a:lumMod val="75000"/>
                  </a:schemeClr>
                </a:solidFill>
                <a:latin typeface="+mj-lt"/>
              </a:rPr>
              <a:t>Stochastic process</a:t>
            </a:r>
            <a:endParaRPr lang="en-US" sz="2400" dirty="0">
              <a:solidFill>
                <a:schemeClr val="accent1">
                  <a:lumMod val="75000"/>
                </a:schemeClr>
              </a:solidFill>
              <a:latin typeface="+mj-lt"/>
            </a:endParaRPr>
          </a:p>
        </p:txBody>
      </p:sp>
      <p:sp>
        <p:nvSpPr>
          <p:cNvPr id="7" name="ZoneTexte 6"/>
          <p:cNvSpPr txBox="1"/>
          <p:nvPr/>
        </p:nvSpPr>
        <p:spPr>
          <a:xfrm>
            <a:off x="198423" y="4034040"/>
            <a:ext cx="8747153" cy="646331"/>
          </a:xfrm>
          <a:prstGeom prst="rect">
            <a:avLst/>
          </a:prstGeom>
          <a:noFill/>
        </p:spPr>
        <p:txBody>
          <a:bodyPr wrap="square" rtlCol="0">
            <a:spAutoFit/>
          </a:bodyPr>
          <a:lstStyle/>
          <a:p>
            <a:pPr algn="just"/>
            <a:r>
              <a:rPr lang="en-US" dirty="0" smtClean="0"/>
              <a:t>However, for more complex system, </a:t>
            </a:r>
            <a:r>
              <a:rPr lang="en-US" dirty="0"/>
              <a:t>the master equations can no longer be analytically </a:t>
            </a:r>
            <a:r>
              <a:rPr lang="en-US" dirty="0" smtClean="0"/>
              <a:t>integrated. </a:t>
            </a:r>
            <a:endParaRPr lang="en-US" dirty="0"/>
          </a:p>
        </p:txBody>
      </p:sp>
      <p:sp>
        <p:nvSpPr>
          <p:cNvPr id="8" name="Flèche droite 7"/>
          <p:cNvSpPr/>
          <p:nvPr/>
        </p:nvSpPr>
        <p:spPr>
          <a:xfrm>
            <a:off x="729206" y="4930321"/>
            <a:ext cx="740780" cy="439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ZoneTexte 8"/>
          <p:cNvSpPr txBox="1"/>
          <p:nvPr/>
        </p:nvSpPr>
        <p:spPr>
          <a:xfrm>
            <a:off x="1928390" y="4965574"/>
            <a:ext cx="2258439" cy="369332"/>
          </a:xfrm>
          <a:prstGeom prst="rect">
            <a:avLst/>
          </a:prstGeom>
          <a:noFill/>
        </p:spPr>
        <p:txBody>
          <a:bodyPr wrap="none" rtlCol="0">
            <a:spAutoFit/>
          </a:bodyPr>
          <a:lstStyle/>
          <a:p>
            <a:r>
              <a:rPr lang="en-US" dirty="0" smtClean="0"/>
              <a:t>Stochastic simulations</a:t>
            </a:r>
            <a:endParaRPr lang="en-US" dirty="0"/>
          </a:p>
        </p:txBody>
      </p:sp>
      <p:sp>
        <p:nvSpPr>
          <p:cNvPr id="10" name="ZoneTexte 9"/>
          <p:cNvSpPr txBox="1"/>
          <p:nvPr/>
        </p:nvSpPr>
        <p:spPr>
          <a:xfrm>
            <a:off x="4429897" y="5233150"/>
            <a:ext cx="4367029" cy="369332"/>
          </a:xfrm>
          <a:prstGeom prst="rect">
            <a:avLst/>
          </a:prstGeom>
          <a:solidFill>
            <a:schemeClr val="accent5">
              <a:lumMod val="20000"/>
              <a:lumOff val="80000"/>
            </a:schemeClr>
          </a:solidFill>
        </p:spPr>
        <p:txBody>
          <a:bodyPr wrap="none" rtlCol="0">
            <a:spAutoFit/>
          </a:bodyPr>
          <a:lstStyle/>
          <a:p>
            <a:r>
              <a:rPr lang="en-US" dirty="0"/>
              <a:t>The Gillespie stochastic simulation algorithm</a:t>
            </a:r>
          </a:p>
        </p:txBody>
      </p:sp>
      <p:sp>
        <p:nvSpPr>
          <p:cNvPr id="11" name="ZoneTexte 10"/>
          <p:cNvSpPr txBox="1"/>
          <p:nvPr/>
        </p:nvSpPr>
        <p:spPr>
          <a:xfrm>
            <a:off x="152393" y="5870058"/>
            <a:ext cx="8860978" cy="923330"/>
          </a:xfrm>
          <a:prstGeom prst="rect">
            <a:avLst/>
          </a:prstGeom>
          <a:noFill/>
        </p:spPr>
        <p:txBody>
          <a:bodyPr wrap="square" rtlCol="0">
            <a:spAutoFit/>
          </a:bodyPr>
          <a:lstStyle/>
          <a:p>
            <a:pPr algn="just"/>
            <a:r>
              <a:rPr lang="en-US" dirty="0"/>
              <a:t>The essential point of this algorithm is to create two random numbers: the first one is used to determine how long the next reaction will take place, the second one to choose which chemical reaction occurs</a:t>
            </a:r>
          </a:p>
        </p:txBody>
      </p:sp>
    </p:spTree>
    <p:extLst>
      <p:ext uri="{BB962C8B-B14F-4D97-AF65-F5344CB8AC3E}">
        <p14:creationId xmlns:p14="http://schemas.microsoft.com/office/powerpoint/2010/main" val="244912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p:bldP spid="8" grpId="0" animBg="1"/>
      <p:bldP spid="9" grpId="0"/>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p:cNvSpPr txBox="1"/>
              <p:nvPr/>
            </p:nvSpPr>
            <p:spPr>
              <a:xfrm>
                <a:off x="234539" y="1228372"/>
                <a:ext cx="6393610" cy="1226682"/>
              </a:xfrm>
              <a:prstGeom prst="rect">
                <a:avLst/>
              </a:prstGeom>
              <a:noFill/>
            </p:spPr>
            <p:txBody>
              <a:bodyPr wrap="none" rtlCol="0">
                <a:spAutoFit/>
              </a:bodyPr>
              <a:lstStyle/>
              <a:p>
                <a:r>
                  <a:rPr lang="en-US" sz="1600" dirty="0" smtClean="0"/>
                  <a:t>The probability of a random event happening within the time </a:t>
                </a:r>
                <a:r>
                  <a:rPr lang="en-US" sz="1600" i="1" dirty="0" smtClean="0">
                    <a:latin typeface="Cambria Math" panose="02040503050406030204" pitchFamily="18" charset="0"/>
                    <a:ea typeface="Cambria Math" panose="02040503050406030204" pitchFamily="18" charset="0"/>
                  </a:rPr>
                  <a:t>t</a:t>
                </a:r>
                <a:r>
                  <a:rPr lang="en-US" sz="1600" dirty="0" smtClean="0"/>
                  <a:t> is given by :</a:t>
                </a:r>
              </a:p>
              <a:p>
                <a:endParaRPr lang="en-US" sz="1600" dirty="0"/>
              </a:p>
              <a:p>
                <a:pPr algn="ctr">
                  <a:lnSpc>
                    <a:spcPct val="107000"/>
                  </a:lnSpc>
                  <a:spcAft>
                    <a:spcPts val="800"/>
                  </a:spcAft>
                </a:pPr>
                <a:r>
                  <a:rPr lang="en-US" sz="1600" dirty="0" smtClean="0"/>
                  <a:t> </a:t>
                </a:r>
                <a14:m>
                  <m:oMath xmlns:m="http://schemas.openxmlformats.org/officeDocument/2006/math">
                    <m:r>
                      <a:rPr lang="en-US" sz="1600" i="1" smtClean="0">
                        <a:effectLst/>
                        <a:latin typeface="Cambria Math" panose="02040503050406030204" pitchFamily="18" charset="0"/>
                        <a:ea typeface="Calibri" panose="020F0502020204030204" pitchFamily="34" charset="0"/>
                        <a:cs typeface="Times New Roman" panose="02020603050405020304" pitchFamily="18" charset="0"/>
                      </a:rPr>
                      <m:t>𝑃</m:t>
                    </m:r>
                    <m:d>
                      <m:d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𝑇</m:t>
                        </m:r>
                        <m:r>
                          <a:rPr lang="en-US" sz="1600" i="1">
                            <a:effectLst/>
                            <a:latin typeface="Cambria Math" panose="02040503050406030204" pitchFamily="18" charset="0"/>
                            <a:ea typeface="Calibri" panose="020F0502020204030204" pitchFamily="34" charset="0"/>
                            <a:cs typeface="Times New Roman" panose="02020603050405020304" pitchFamily="18" charset="0"/>
                          </a:rPr>
                          <m:t>≤</m:t>
                        </m:r>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US" sz="1600" i="1">
                        <a:effectLst/>
                        <a:latin typeface="Cambria Math" panose="02040503050406030204" pitchFamily="18" charset="0"/>
                        <a:ea typeface="Calibri" panose="020F0502020204030204" pitchFamily="34" charset="0"/>
                        <a:cs typeface="Times New Roman" panose="02020603050405020304" pitchFamily="18" charset="0"/>
                      </a:rPr>
                      <m:t>=1− </m:t>
                    </m:r>
                    <m:sSup>
                      <m:s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600" i="1">
                            <a:effectLst/>
                            <a:latin typeface="Cambria Math" panose="02040503050406030204" pitchFamily="18" charset="0"/>
                            <a:ea typeface="Calibri" panose="020F0502020204030204" pitchFamily="34" charset="0"/>
                            <a:cs typeface="Times New Roman" panose="02020603050405020304" pitchFamily="18" charset="0"/>
                          </a:rPr>
                          <m:t>−</m:t>
                        </m:r>
                        <m:r>
                          <a:rPr lang="en-US" sz="1600" i="1">
                            <a:effectLst/>
                            <a:latin typeface="Cambria Math" panose="02040503050406030204" pitchFamily="18" charset="0"/>
                            <a:ea typeface="Calibri" panose="020F0502020204030204" pitchFamily="34" charset="0"/>
                            <a:cs typeface="Times New Roman" panose="02020603050405020304" pitchFamily="18" charset="0"/>
                          </a:rPr>
                          <m:t>𝜆</m:t>
                        </m:r>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sup>
                    </m:sSup>
                  </m:oMath>
                </a14:m>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smtClean="0">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1600" dirty="0" smtClean="0">
                    <a:latin typeface="Calibri" panose="020F0502020204030204" pitchFamily="34" charset="0"/>
                    <a:ea typeface="Calibri" panose="020F0502020204030204" pitchFamily="34" charset="0"/>
                    <a:cs typeface="Times New Roman" panose="02020603050405020304" pitchFamily="18" charset="0"/>
                  </a:rPr>
                  <a:t> is the average density of frequency of events per unit of time</a:t>
                </a:r>
                <a:r>
                  <a:rPr lang="en-US" sz="1600" dirty="0" smtClean="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ZoneTexte 1"/>
              <p:cNvSpPr txBox="1">
                <a:spLocks noRot="1" noChangeAspect="1" noMove="1" noResize="1" noEditPoints="1" noAdjustHandles="1" noChangeArrowheads="1" noChangeShapeType="1" noTextEdit="1"/>
              </p:cNvSpPr>
              <p:nvPr/>
            </p:nvSpPr>
            <p:spPr>
              <a:xfrm>
                <a:off x="234539" y="1228372"/>
                <a:ext cx="6393610" cy="1226682"/>
              </a:xfrm>
              <a:prstGeom prst="rect">
                <a:avLst/>
              </a:prstGeom>
              <a:blipFill rotWithShape="0">
                <a:blip r:embed="rId2"/>
                <a:stretch>
                  <a:fillRect l="-477" t="-2488" b="-4975"/>
                </a:stretch>
              </a:blipFill>
            </p:spPr>
            <p:txBody>
              <a:bodyPr/>
              <a:lstStyle/>
              <a:p>
                <a:r>
                  <a:rPr lang="fr-FR">
                    <a:noFill/>
                  </a:rPr>
                  <a:t> </a:t>
                </a:r>
              </a:p>
            </p:txBody>
          </p:sp>
        </mc:Fallback>
      </mc:AlternateContent>
      <p:grpSp>
        <p:nvGrpSpPr>
          <p:cNvPr id="24" name="Groupe 23"/>
          <p:cNvGrpSpPr/>
          <p:nvPr/>
        </p:nvGrpSpPr>
        <p:grpSpPr>
          <a:xfrm>
            <a:off x="234539" y="2985662"/>
            <a:ext cx="8477819" cy="1314826"/>
            <a:chOff x="482921" y="2996548"/>
            <a:chExt cx="8477819" cy="1314826"/>
          </a:xfrm>
        </p:grpSpPr>
        <p:sp>
          <p:nvSpPr>
            <p:cNvPr id="4" name="ZoneTexte 3"/>
            <p:cNvSpPr txBox="1"/>
            <p:nvPr/>
          </p:nvSpPr>
          <p:spPr>
            <a:xfrm>
              <a:off x="482921" y="3538363"/>
              <a:ext cx="3385457" cy="338554"/>
            </a:xfrm>
            <a:prstGeom prst="rect">
              <a:avLst/>
            </a:prstGeom>
            <a:noFill/>
          </p:spPr>
          <p:txBody>
            <a:bodyPr wrap="square" rtlCol="0">
              <a:spAutoFit/>
            </a:bodyPr>
            <a:lstStyle/>
            <a:p>
              <a:r>
                <a:rPr lang="en-US" sz="1600" dirty="0" smtClean="0"/>
                <a:t>If more than one event competing:</a:t>
              </a:r>
            </a:p>
          </p:txBody>
        </p:sp>
        <p:grpSp>
          <p:nvGrpSpPr>
            <p:cNvPr id="22" name="Groupe 21"/>
            <p:cNvGrpSpPr/>
            <p:nvPr/>
          </p:nvGrpSpPr>
          <p:grpSpPr>
            <a:xfrm>
              <a:off x="3833569" y="2996548"/>
              <a:ext cx="1015253" cy="1314826"/>
              <a:chOff x="1884218" y="4394204"/>
              <a:chExt cx="1015253" cy="1314826"/>
            </a:xfrm>
          </p:grpSpPr>
          <p:sp>
            <p:nvSpPr>
              <p:cNvPr id="5" name="Ellipse 4"/>
              <p:cNvSpPr/>
              <p:nvPr/>
            </p:nvSpPr>
            <p:spPr>
              <a:xfrm>
                <a:off x="1884218" y="4965217"/>
                <a:ext cx="235527" cy="24938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Ellipse 6"/>
              <p:cNvSpPr/>
              <p:nvPr/>
            </p:nvSpPr>
            <p:spPr>
              <a:xfrm>
                <a:off x="2597583" y="5455267"/>
                <a:ext cx="235527" cy="24938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Ellipse 7"/>
              <p:cNvSpPr/>
              <p:nvPr/>
            </p:nvSpPr>
            <p:spPr>
              <a:xfrm>
                <a:off x="2563091" y="4452599"/>
                <a:ext cx="235527" cy="24938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Connecteur droit avec flèche 9"/>
              <p:cNvCxnSpPr>
                <a:stCxn id="5" idx="7"/>
                <a:endCxn id="8" idx="3"/>
              </p:cNvCxnSpPr>
              <p:nvPr/>
            </p:nvCxnSpPr>
            <p:spPr>
              <a:xfrm flipV="1">
                <a:off x="2085253" y="4665460"/>
                <a:ext cx="512330" cy="336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5"/>
              </p:cNvCxnSpPr>
              <p:nvPr/>
            </p:nvCxnSpPr>
            <p:spPr>
              <a:xfrm>
                <a:off x="2085253" y="5178078"/>
                <a:ext cx="531184" cy="3305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1884218" y="4936019"/>
                <a:ext cx="269626" cy="307777"/>
              </a:xfrm>
              <a:prstGeom prst="rect">
                <a:avLst/>
              </a:prstGeom>
              <a:noFill/>
            </p:spPr>
            <p:txBody>
              <a:bodyPr wrap="none" rtlCol="0">
                <a:spAutoFit/>
              </a:bodyPr>
              <a:lstStyle/>
              <a:p>
                <a:r>
                  <a:rPr lang="en-US" sz="1400" b="1" dirty="0" smtClean="0"/>
                  <a:t>S</a:t>
                </a:r>
                <a:endParaRPr lang="en-US" sz="1400" b="1" dirty="0"/>
              </a:p>
            </p:txBody>
          </p:sp>
          <p:sp>
            <p:nvSpPr>
              <p:cNvPr id="18" name="ZoneTexte 17"/>
              <p:cNvSpPr txBox="1"/>
              <p:nvPr/>
            </p:nvSpPr>
            <p:spPr>
              <a:xfrm>
                <a:off x="2532831" y="4394204"/>
                <a:ext cx="330540" cy="307777"/>
              </a:xfrm>
              <a:prstGeom prst="rect">
                <a:avLst/>
              </a:prstGeom>
              <a:noFill/>
            </p:spPr>
            <p:txBody>
              <a:bodyPr wrap="none" rtlCol="0">
                <a:spAutoFit/>
              </a:bodyPr>
              <a:lstStyle/>
              <a:p>
                <a:r>
                  <a:rPr lang="en-US" sz="1400" b="1" dirty="0" smtClean="0"/>
                  <a:t>S</a:t>
                </a:r>
                <a:r>
                  <a:rPr lang="en-US" sz="1400" b="1" baseline="-25000" dirty="0" smtClean="0"/>
                  <a:t>1</a:t>
                </a:r>
                <a:endParaRPr lang="en-US" sz="1400" b="1" baseline="-25000" dirty="0"/>
              </a:p>
            </p:txBody>
          </p:sp>
          <p:sp>
            <p:nvSpPr>
              <p:cNvPr id="19" name="ZoneTexte 18"/>
              <p:cNvSpPr txBox="1"/>
              <p:nvPr/>
            </p:nvSpPr>
            <p:spPr>
              <a:xfrm>
                <a:off x="2568931" y="5401253"/>
                <a:ext cx="330540" cy="307777"/>
              </a:xfrm>
              <a:prstGeom prst="rect">
                <a:avLst/>
              </a:prstGeom>
              <a:noFill/>
            </p:spPr>
            <p:txBody>
              <a:bodyPr wrap="none" rtlCol="0">
                <a:spAutoFit/>
              </a:bodyPr>
              <a:lstStyle/>
              <a:p>
                <a:r>
                  <a:rPr lang="en-US" sz="1400" b="1" dirty="0" smtClean="0"/>
                  <a:t>S</a:t>
                </a:r>
                <a:r>
                  <a:rPr lang="en-US" sz="1400" b="1" baseline="-25000" dirty="0" smtClean="0"/>
                  <a:t>2</a:t>
                </a:r>
                <a:endParaRPr lang="en-US" sz="1400" b="1" baseline="-25000" dirty="0"/>
              </a:p>
            </p:txBody>
          </p:sp>
          <p:sp>
            <p:nvSpPr>
              <p:cNvPr id="20" name="ZoneTexte 19"/>
              <p:cNvSpPr txBox="1"/>
              <p:nvPr/>
            </p:nvSpPr>
            <p:spPr>
              <a:xfrm>
                <a:off x="2119745" y="4560007"/>
                <a:ext cx="308098" cy="307777"/>
              </a:xfrm>
              <a:prstGeom prst="rect">
                <a:avLst/>
              </a:prstGeom>
              <a:noFill/>
            </p:spPr>
            <p:txBody>
              <a:bodyPr wrap="none" rtlCol="0">
                <a:spAutoFit/>
              </a:bodyPr>
              <a:lstStyle/>
              <a:p>
                <a:r>
                  <a:rPr lang="en-US" sz="1400" b="1" dirty="0" smtClean="0"/>
                  <a:t>r</a:t>
                </a:r>
                <a:r>
                  <a:rPr lang="en-US" sz="1400" b="1" baseline="-25000" dirty="0" smtClean="0"/>
                  <a:t>1</a:t>
                </a:r>
                <a:endParaRPr lang="en-US" sz="1400" b="1" baseline="-25000" dirty="0"/>
              </a:p>
            </p:txBody>
          </p:sp>
          <p:sp>
            <p:nvSpPr>
              <p:cNvPr id="21" name="ZoneTexte 20"/>
              <p:cNvSpPr txBox="1"/>
              <p:nvPr/>
            </p:nvSpPr>
            <p:spPr>
              <a:xfrm>
                <a:off x="2140511" y="5230831"/>
                <a:ext cx="309700" cy="307777"/>
              </a:xfrm>
              <a:prstGeom prst="rect">
                <a:avLst/>
              </a:prstGeom>
              <a:noFill/>
            </p:spPr>
            <p:txBody>
              <a:bodyPr wrap="none" rtlCol="0">
                <a:spAutoFit/>
              </a:bodyPr>
              <a:lstStyle/>
              <a:p>
                <a:r>
                  <a:rPr lang="en-US" sz="1400" b="1" dirty="0" smtClean="0"/>
                  <a:t>r</a:t>
                </a:r>
                <a:r>
                  <a:rPr lang="en-US" sz="1400" b="1" baseline="-25000" dirty="0" smtClean="0"/>
                  <a:t>2</a:t>
                </a:r>
                <a:endParaRPr lang="en-US" sz="1400" b="1" baseline="-25000" dirty="0"/>
              </a:p>
            </p:txBody>
          </p:sp>
        </p:grpSp>
        <p:sp>
          <p:nvSpPr>
            <p:cNvPr id="23" name="ZoneTexte 22"/>
            <p:cNvSpPr txBox="1"/>
            <p:nvPr/>
          </p:nvSpPr>
          <p:spPr>
            <a:xfrm>
              <a:off x="5012882" y="3304325"/>
              <a:ext cx="3947858" cy="830997"/>
            </a:xfrm>
            <a:prstGeom prst="rect">
              <a:avLst/>
            </a:prstGeom>
            <a:noFill/>
          </p:spPr>
          <p:txBody>
            <a:bodyPr wrap="square" rtlCol="0">
              <a:spAutoFit/>
            </a:bodyPr>
            <a:lstStyle/>
            <a:p>
              <a:pPr algn="just"/>
              <a:r>
                <a:rPr lang="en-US" sz="1600" dirty="0" smtClean="0"/>
                <a:t>There is a race between events. The fastest event is executed first. This execution will modify globally the state of the system.  </a:t>
              </a:r>
              <a:endParaRPr lang="en-US" sz="1600" dirty="0"/>
            </a:p>
          </p:txBody>
        </p:sp>
      </p:grpSp>
      <p:sp>
        <p:nvSpPr>
          <p:cNvPr id="25" name="ZoneTexte 24"/>
          <p:cNvSpPr txBox="1"/>
          <p:nvPr/>
        </p:nvSpPr>
        <p:spPr>
          <a:xfrm>
            <a:off x="234539" y="4645414"/>
            <a:ext cx="8615547" cy="1323439"/>
          </a:xfrm>
          <a:prstGeom prst="rect">
            <a:avLst/>
          </a:prstGeom>
          <a:noFill/>
        </p:spPr>
        <p:txBody>
          <a:bodyPr wrap="square" rtlCol="0">
            <a:spAutoFit/>
          </a:bodyPr>
          <a:lstStyle/>
          <a:p>
            <a:pPr algn="just"/>
            <a:r>
              <a:rPr lang="en-US" sz="1600" dirty="0">
                <a:effectLst>
                  <a:outerShdw blurRad="38100" dist="38100" dir="2700000" algn="tl">
                    <a:srgbClr val="000000">
                      <a:alpha val="43137"/>
                    </a:srgbClr>
                  </a:outerShdw>
                </a:effectLst>
              </a:rPr>
              <a:t>Continuous Time Markov </a:t>
            </a:r>
            <a:r>
              <a:rPr lang="en-US" sz="1600" dirty="0" smtClean="0">
                <a:effectLst>
                  <a:outerShdw blurRad="38100" dist="38100" dir="2700000" algn="tl">
                    <a:srgbClr val="000000">
                      <a:alpha val="43137"/>
                    </a:srgbClr>
                  </a:outerShdw>
                </a:effectLst>
              </a:rPr>
              <a:t>Chains </a:t>
            </a:r>
            <a:r>
              <a:rPr lang="en-US" sz="1600" dirty="0" smtClean="0"/>
              <a:t>: </a:t>
            </a:r>
            <a:endParaRPr lang="en-US" sz="1600" dirty="0"/>
          </a:p>
          <a:p>
            <a:pPr algn="just"/>
            <a:r>
              <a:rPr lang="en-US" sz="1600" dirty="0" smtClean="0"/>
              <a:t>It </a:t>
            </a:r>
            <a:r>
              <a:rPr lang="en-US" sz="1600" dirty="0"/>
              <a:t>is a discrete set of </a:t>
            </a:r>
            <a:r>
              <a:rPr lang="en-US" sz="1600" dirty="0" smtClean="0"/>
              <a:t>states </a:t>
            </a:r>
            <a:r>
              <a:rPr lang="en-US" sz="1600" dirty="0"/>
              <a:t>connected by </a:t>
            </a:r>
            <a:r>
              <a:rPr lang="en-US" sz="1600" dirty="0" smtClean="0"/>
              <a:t>transitions. Each transition is associated with a rate </a:t>
            </a:r>
            <a:r>
              <a:rPr lang="en-US" sz="1600" dirty="0"/>
              <a:t>of an exponential </a:t>
            </a:r>
            <a:r>
              <a:rPr lang="en-US" sz="1600" dirty="0" smtClean="0"/>
              <a:t>distribution. In </a:t>
            </a:r>
            <a:r>
              <a:rPr lang="en-US" sz="1600" dirty="0"/>
              <a:t>each </a:t>
            </a:r>
            <a:r>
              <a:rPr lang="en-US" sz="1600" dirty="0" smtClean="0"/>
              <a:t>state transitions </a:t>
            </a:r>
            <a:r>
              <a:rPr lang="en-US" sz="1600" dirty="0"/>
              <a:t>compete in a race condition: </a:t>
            </a:r>
            <a:r>
              <a:rPr lang="en-US" sz="1600" dirty="0" smtClean="0"/>
              <a:t>the fastest </a:t>
            </a:r>
            <a:r>
              <a:rPr lang="en-US" sz="1600" dirty="0"/>
              <a:t>one determines the new state and the time </a:t>
            </a:r>
            <a:r>
              <a:rPr lang="en-US" sz="1600" dirty="0" smtClean="0"/>
              <a:t>elapsed. In </a:t>
            </a:r>
            <a:r>
              <a:rPr lang="en-US" sz="1600" dirty="0"/>
              <a:t>the new state, the race condition </a:t>
            </a:r>
            <a:r>
              <a:rPr lang="en-US" sz="1600" dirty="0" smtClean="0"/>
              <a:t>starts over </a:t>
            </a:r>
            <a:r>
              <a:rPr lang="en-US" sz="1600" dirty="0"/>
              <a:t>(</a:t>
            </a:r>
            <a:r>
              <a:rPr lang="en-US" sz="1600" dirty="0" smtClean="0"/>
              <a:t>memoryless property).</a:t>
            </a:r>
            <a:endParaRPr lang="en-US" sz="1600" dirty="0"/>
          </a:p>
        </p:txBody>
      </p:sp>
      <p:sp>
        <p:nvSpPr>
          <p:cNvPr id="26" name="Rectangle 6"/>
          <p:cNvSpPr>
            <a:spLocks noChangeArrowheads="1"/>
          </p:cNvSpPr>
          <p:nvPr/>
        </p:nvSpPr>
        <p:spPr bwMode="auto">
          <a:xfrm>
            <a:off x="2879010" y="157018"/>
            <a:ext cx="3385980" cy="460132"/>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a:t>
            </a:r>
            <a:endParaRPr lang="fr-FR" sz="2400" dirty="0">
              <a:solidFill>
                <a:schemeClr val="accent1">
                  <a:lumMod val="75000"/>
                </a:schemeClr>
              </a:solidFill>
              <a:latin typeface="+mj-lt"/>
            </a:endParaRPr>
          </a:p>
        </p:txBody>
      </p:sp>
    </p:spTree>
    <p:extLst>
      <p:ext uri="{BB962C8B-B14F-4D97-AF65-F5344CB8AC3E}">
        <p14:creationId xmlns:p14="http://schemas.microsoft.com/office/powerpoint/2010/main" val="195592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09600" y="1284514"/>
            <a:ext cx="8207829" cy="2862322"/>
          </a:xfrm>
          <a:prstGeom prst="rect">
            <a:avLst/>
          </a:prstGeom>
          <a:noFill/>
        </p:spPr>
        <p:txBody>
          <a:bodyPr wrap="square" rtlCol="0">
            <a:spAutoFit/>
          </a:bodyPr>
          <a:lstStyle/>
          <a:p>
            <a:pPr algn="just"/>
            <a:r>
              <a:rPr lang="en-US" dirty="0" smtClean="0"/>
              <a:t>A reaction </a:t>
            </a:r>
            <a:r>
              <a:rPr lang="en-US" i="1" dirty="0" smtClean="0">
                <a:ea typeface="Cambria Math" panose="02040503050406030204" pitchFamily="18" charset="0"/>
              </a:rPr>
              <a:t>R</a:t>
            </a:r>
            <a:r>
              <a:rPr lang="en-US" i="1" baseline="-25000" dirty="0" smtClean="0">
                <a:ea typeface="Cambria Math" panose="02040503050406030204" pitchFamily="18" charset="0"/>
              </a:rPr>
              <a:t>n</a:t>
            </a:r>
            <a:r>
              <a:rPr lang="en-US" dirty="0" smtClean="0"/>
              <a:t>, for example </a:t>
            </a:r>
            <a:r>
              <a:rPr lang="en-US" i="1" dirty="0" smtClean="0"/>
              <a:t>A + B </a:t>
            </a:r>
            <a:r>
              <a:rPr lang="en-US" i="1" dirty="0" smtClean="0">
                <a:sym typeface="Symbol" panose="05050102010706020507" pitchFamily="18" charset="2"/>
              </a:rPr>
              <a:t> C</a:t>
            </a:r>
            <a:r>
              <a:rPr lang="en-US" dirty="0" smtClean="0">
                <a:sym typeface="Symbol" panose="05050102010706020507" pitchFamily="18" charset="2"/>
              </a:rPr>
              <a:t>, </a:t>
            </a:r>
            <a:r>
              <a:rPr lang="en-US" dirty="0" smtClean="0"/>
              <a:t>can occur when a molecule of species </a:t>
            </a:r>
            <a:r>
              <a:rPr lang="en-US" i="1" dirty="0" smtClean="0"/>
              <a:t>A</a:t>
            </a:r>
            <a:r>
              <a:rPr lang="en-US" dirty="0" smtClean="0"/>
              <a:t> and a molecule of species </a:t>
            </a:r>
            <a:r>
              <a:rPr lang="en-US" i="1" dirty="0" smtClean="0"/>
              <a:t>B</a:t>
            </a:r>
            <a:r>
              <a:rPr lang="en-US" dirty="0" smtClean="0"/>
              <a:t> collide with enough energy. The probability </a:t>
            </a:r>
            <a:r>
              <a:rPr lang="en-US" i="1" dirty="0" smtClean="0">
                <a:ea typeface="Cambria Math" panose="02040503050406030204" pitchFamily="18" charset="0"/>
              </a:rPr>
              <a:t>P(</a:t>
            </a:r>
            <a:r>
              <a:rPr lang="en-US" i="1" dirty="0" err="1" smtClean="0">
                <a:ea typeface="Cambria Math" panose="02040503050406030204" pitchFamily="18" charset="0"/>
              </a:rPr>
              <a:t>n,dt</a:t>
            </a:r>
            <a:r>
              <a:rPr lang="en-US" i="1" dirty="0" smtClean="0">
                <a:ea typeface="Cambria Math" panose="02040503050406030204" pitchFamily="18" charset="0"/>
              </a:rPr>
              <a:t>) </a:t>
            </a:r>
            <a:r>
              <a:rPr lang="en-US" dirty="0" smtClean="0"/>
              <a:t>that the reaction </a:t>
            </a:r>
            <a:r>
              <a:rPr lang="en-US" i="1" dirty="0" smtClean="0">
                <a:ea typeface="Cambria Math" panose="02040503050406030204" pitchFamily="18" charset="0"/>
              </a:rPr>
              <a:t>R</a:t>
            </a:r>
            <a:r>
              <a:rPr lang="en-US" i="1" baseline="-25000" dirty="0" smtClean="0">
                <a:ea typeface="Cambria Math" panose="02040503050406030204" pitchFamily="18" charset="0"/>
              </a:rPr>
              <a:t>n</a:t>
            </a:r>
            <a:r>
              <a:rPr lang="en-US" dirty="0" smtClean="0"/>
              <a:t> occurs during the infinitesimal time interval </a:t>
            </a:r>
            <a:r>
              <a:rPr lang="en-US" i="1" dirty="0" err="1" smtClean="0">
                <a:ea typeface="Cambria Math" panose="02040503050406030204" pitchFamily="18" charset="0"/>
              </a:rPr>
              <a:t>dt</a:t>
            </a:r>
            <a:r>
              <a:rPr lang="en-US" dirty="0" smtClean="0"/>
              <a:t> is proportional to the duration of the time interval </a:t>
            </a:r>
            <a:r>
              <a:rPr lang="en-US" i="1" dirty="0" err="1" smtClean="0">
                <a:ea typeface="Cambria Math" panose="02040503050406030204" pitchFamily="18" charset="0"/>
              </a:rPr>
              <a:t>dt</a:t>
            </a:r>
            <a:r>
              <a:rPr lang="en-US" dirty="0" smtClean="0"/>
              <a:t>, the number of possible collisions </a:t>
            </a:r>
            <a:r>
              <a:rPr lang="en-US" i="1" dirty="0" err="1" smtClean="0">
                <a:ea typeface="Cambria Math" panose="02040503050406030204" pitchFamily="18" charset="0"/>
              </a:rPr>
              <a:t>h</a:t>
            </a:r>
            <a:r>
              <a:rPr lang="en-US" i="1" baseline="-25000" dirty="0" err="1" smtClean="0">
                <a:ea typeface="Cambria Math" panose="02040503050406030204" pitchFamily="18" charset="0"/>
              </a:rPr>
              <a:t>n</a:t>
            </a:r>
            <a:r>
              <a:rPr lang="en-US" dirty="0" smtClean="0"/>
              <a:t> (here the product of the number of molecules of species A and B respectively) and kinetics (rate) </a:t>
            </a:r>
            <a:r>
              <a:rPr lang="en-US" i="1" dirty="0" err="1" smtClean="0">
                <a:ea typeface="Cambria Math" panose="02040503050406030204" pitchFamily="18" charset="0"/>
              </a:rPr>
              <a:t>c</a:t>
            </a:r>
            <a:r>
              <a:rPr lang="en-US" i="1" baseline="-25000" dirty="0" err="1" smtClean="0">
                <a:ea typeface="Cambria Math" panose="02040503050406030204" pitchFamily="18" charset="0"/>
              </a:rPr>
              <a:t>n</a:t>
            </a:r>
            <a:r>
              <a:rPr lang="en-US" baseline="-25000" dirty="0" smtClean="0"/>
              <a:t> </a:t>
            </a:r>
            <a:r>
              <a:rPr lang="en-US" dirty="0" smtClean="0"/>
              <a:t>specific to this reaction</a:t>
            </a:r>
            <a:r>
              <a:rPr lang="en-US" dirty="0"/>
              <a:t> </a:t>
            </a:r>
            <a:r>
              <a:rPr lang="en-US" i="1" dirty="0" smtClean="0">
                <a:ea typeface="Cambria Math" panose="02040503050406030204" pitchFamily="18" charset="0"/>
              </a:rPr>
              <a:t>R</a:t>
            </a:r>
            <a:r>
              <a:rPr lang="en-US" i="1" baseline="-25000" dirty="0" smtClean="0">
                <a:ea typeface="Cambria Math" panose="02040503050406030204" pitchFamily="18" charset="0"/>
              </a:rPr>
              <a:t>n</a:t>
            </a:r>
            <a:r>
              <a:rPr lang="en-US" dirty="0" smtClean="0"/>
              <a:t>. We obtain:</a:t>
            </a:r>
          </a:p>
          <a:p>
            <a:pPr algn="just"/>
            <a:r>
              <a:rPr lang="en-US" i="1" dirty="0">
                <a:latin typeface="Cambria Math" panose="02040503050406030204" pitchFamily="18" charset="0"/>
                <a:ea typeface="Cambria Math" panose="02040503050406030204" pitchFamily="18" charset="0"/>
              </a:rPr>
              <a:t>	</a:t>
            </a:r>
            <a:r>
              <a:rPr lang="en-US" i="1" dirty="0" smtClean="0">
                <a:latin typeface="Cambria Math" panose="02040503050406030204" pitchFamily="18" charset="0"/>
                <a:ea typeface="Cambria Math" panose="02040503050406030204" pitchFamily="18" charset="0"/>
              </a:rPr>
              <a:t>			 P (n, </a:t>
            </a:r>
            <a:r>
              <a:rPr lang="en-US" i="1" dirty="0" err="1" smtClean="0">
                <a:latin typeface="Cambria Math" panose="02040503050406030204" pitchFamily="18" charset="0"/>
                <a:ea typeface="Cambria Math" panose="02040503050406030204" pitchFamily="18" charset="0"/>
              </a:rPr>
              <a:t>dt</a:t>
            </a:r>
            <a:r>
              <a:rPr lang="en-US" i="1" dirty="0" smtClean="0">
                <a:latin typeface="Cambria Math" panose="02040503050406030204" pitchFamily="18" charset="0"/>
                <a:ea typeface="Cambria Math" panose="02040503050406030204" pitchFamily="18" charset="0"/>
              </a:rPr>
              <a:t>) = </a:t>
            </a:r>
            <a:r>
              <a:rPr lang="en-US" i="1" dirty="0" err="1" smtClean="0">
                <a:latin typeface="Cambria Math" panose="02040503050406030204" pitchFamily="18" charset="0"/>
                <a:ea typeface="Cambria Math" panose="02040503050406030204" pitchFamily="18" charset="0"/>
              </a:rPr>
              <a:t>h</a:t>
            </a:r>
            <a:r>
              <a:rPr lang="en-US" i="1" baseline="-25000" dirty="0" err="1" smtClean="0">
                <a:latin typeface="Cambria Math" panose="02040503050406030204" pitchFamily="18" charset="0"/>
                <a:ea typeface="Cambria Math" panose="02040503050406030204" pitchFamily="18" charset="0"/>
              </a:rPr>
              <a:t>n</a:t>
            </a:r>
            <a:r>
              <a:rPr lang="en-US" i="1" dirty="0" err="1" smtClean="0">
                <a:latin typeface="Cambria Math" panose="02040503050406030204" pitchFamily="18" charset="0"/>
                <a:ea typeface="Cambria Math" panose="02040503050406030204" pitchFamily="18" charset="0"/>
              </a:rPr>
              <a:t>c</a:t>
            </a:r>
            <a:r>
              <a:rPr lang="en-US" i="1" baseline="-25000" dirty="0" err="1" smtClean="0">
                <a:latin typeface="Cambria Math" panose="02040503050406030204" pitchFamily="18" charset="0"/>
                <a:ea typeface="Cambria Math" panose="02040503050406030204" pitchFamily="18" charset="0"/>
              </a:rPr>
              <a:t>n</a:t>
            </a:r>
            <a:r>
              <a:rPr lang="en-US" i="1" dirty="0" err="1" smtClean="0">
                <a:latin typeface="Cambria Math" panose="02040503050406030204" pitchFamily="18" charset="0"/>
                <a:ea typeface="Cambria Math" panose="02040503050406030204" pitchFamily="18" charset="0"/>
              </a:rPr>
              <a:t>dt</a:t>
            </a:r>
            <a:endParaRPr lang="en-US" i="1" dirty="0" smtClean="0">
              <a:latin typeface="Cambria Math" panose="02040503050406030204" pitchFamily="18" charset="0"/>
              <a:ea typeface="Cambria Math" panose="02040503050406030204" pitchFamily="18" charset="0"/>
            </a:endParaRPr>
          </a:p>
          <a:p>
            <a:pPr algn="just"/>
            <a:endParaRPr lang="en-US" dirty="0" smtClean="0"/>
          </a:p>
          <a:p>
            <a:pPr algn="just"/>
            <a:r>
              <a:rPr lang="en-US" dirty="0" smtClean="0"/>
              <a:t>The term </a:t>
            </a:r>
            <a:r>
              <a:rPr lang="en-US" i="1" dirty="0" smtClean="0">
                <a:latin typeface="Cambria Math" panose="02040503050406030204" pitchFamily="18" charset="0"/>
                <a:ea typeface="Cambria Math" panose="02040503050406030204" pitchFamily="18" charset="0"/>
              </a:rPr>
              <a:t>a</a:t>
            </a:r>
            <a:r>
              <a:rPr lang="en-US" i="1" baseline="-25000" dirty="0" smtClean="0">
                <a:latin typeface="Cambria Math" panose="02040503050406030204" pitchFamily="18" charset="0"/>
                <a:ea typeface="Cambria Math" panose="02040503050406030204" pitchFamily="18" charset="0"/>
              </a:rPr>
              <a:t>n</a:t>
            </a:r>
            <a:r>
              <a:rPr lang="en-US" i="1" dirty="0" smtClean="0">
                <a:latin typeface="Cambria Math" panose="02040503050406030204" pitchFamily="18" charset="0"/>
                <a:ea typeface="Cambria Math" panose="02040503050406030204" pitchFamily="18" charset="0"/>
              </a:rPr>
              <a:t> = </a:t>
            </a:r>
            <a:r>
              <a:rPr lang="en-US" i="1" dirty="0" err="1" smtClean="0">
                <a:latin typeface="Cambria Math" panose="02040503050406030204" pitchFamily="18" charset="0"/>
                <a:ea typeface="Cambria Math" panose="02040503050406030204" pitchFamily="18" charset="0"/>
              </a:rPr>
              <a:t>h</a:t>
            </a:r>
            <a:r>
              <a:rPr lang="en-US" i="1" baseline="-25000" dirty="0" err="1" smtClean="0">
                <a:latin typeface="Cambria Math" panose="02040503050406030204" pitchFamily="18" charset="0"/>
                <a:ea typeface="Cambria Math" panose="02040503050406030204" pitchFamily="18" charset="0"/>
              </a:rPr>
              <a:t>n</a:t>
            </a:r>
            <a:r>
              <a:rPr lang="en-US" i="1" dirty="0" err="1" smtClean="0">
                <a:latin typeface="Cambria Math" panose="02040503050406030204" pitchFamily="18" charset="0"/>
                <a:ea typeface="Cambria Math" panose="02040503050406030204" pitchFamily="18" charset="0"/>
              </a:rPr>
              <a:t>c</a:t>
            </a:r>
            <a:r>
              <a:rPr lang="en-US" i="1" baseline="-25000" dirty="0" err="1" smtClean="0">
                <a:latin typeface="Cambria Math" panose="02040503050406030204" pitchFamily="18" charset="0"/>
                <a:ea typeface="Cambria Math" panose="02040503050406030204" pitchFamily="18" charset="0"/>
              </a:rPr>
              <a:t>n</a:t>
            </a:r>
            <a:r>
              <a:rPr lang="en-US" i="1" dirty="0" smtClean="0">
                <a:latin typeface="Cambria Math" panose="02040503050406030204" pitchFamily="18" charset="0"/>
                <a:ea typeface="Cambria Math" panose="02040503050406030204" pitchFamily="18" charset="0"/>
              </a:rPr>
              <a:t> </a:t>
            </a:r>
            <a:r>
              <a:rPr lang="en-US" dirty="0" smtClean="0"/>
              <a:t>is called the propensity of the reaction </a:t>
            </a:r>
            <a:r>
              <a:rPr lang="en-US" i="1" dirty="0" smtClean="0">
                <a:ea typeface="Cambria Math" panose="02040503050406030204" pitchFamily="18" charset="0"/>
              </a:rPr>
              <a:t>R</a:t>
            </a:r>
            <a:r>
              <a:rPr lang="en-US" i="1" baseline="-25000" dirty="0" smtClean="0">
                <a:ea typeface="Cambria Math" panose="02040503050406030204" pitchFamily="18" charset="0"/>
              </a:rPr>
              <a:t>n</a:t>
            </a:r>
            <a:r>
              <a:rPr lang="en-US" dirty="0" smtClean="0"/>
              <a:t>. </a:t>
            </a:r>
          </a:p>
          <a:p>
            <a:pPr algn="just"/>
            <a:r>
              <a:rPr lang="en-US" dirty="0" smtClean="0"/>
              <a:t>Each </a:t>
            </a:r>
            <a:r>
              <a:rPr lang="en-US" dirty="0"/>
              <a:t>propensity is the probability per unit time that a </a:t>
            </a:r>
            <a:r>
              <a:rPr lang="en-US" dirty="0" smtClean="0"/>
              <a:t>specific reaction </a:t>
            </a:r>
            <a:r>
              <a:rPr lang="en-US" dirty="0"/>
              <a:t>occurs</a:t>
            </a:r>
            <a:r>
              <a:rPr lang="en-US" dirty="0" smtClean="0"/>
              <a:t>.	</a:t>
            </a:r>
            <a:endParaRPr lang="en-US" dirty="0"/>
          </a:p>
        </p:txBody>
      </p:sp>
      <p:sp>
        <p:nvSpPr>
          <p:cNvPr id="5" name="ZoneTexte 4"/>
          <p:cNvSpPr txBox="1"/>
          <p:nvPr/>
        </p:nvSpPr>
        <p:spPr>
          <a:xfrm>
            <a:off x="609600" y="4528457"/>
            <a:ext cx="8413009" cy="646331"/>
          </a:xfrm>
          <a:prstGeom prst="rect">
            <a:avLst/>
          </a:prstGeom>
          <a:noFill/>
        </p:spPr>
        <p:txBody>
          <a:bodyPr wrap="none" rtlCol="0">
            <a:spAutoFit/>
          </a:bodyPr>
          <a:lstStyle/>
          <a:p>
            <a:pPr algn="just"/>
            <a:r>
              <a:rPr lang="en-US" dirty="0" smtClean="0"/>
              <a:t>If there are</a:t>
            </a:r>
            <a:r>
              <a:rPr lang="en-US" i="1" dirty="0" smtClean="0">
                <a:latin typeface="Cambria Math" panose="02040503050406030204" pitchFamily="18" charset="0"/>
                <a:ea typeface="Cambria Math" panose="02040503050406030204" pitchFamily="18" charset="0"/>
              </a:rPr>
              <a:t> M </a:t>
            </a:r>
            <a:r>
              <a:rPr lang="en-US" dirty="0" smtClean="0"/>
              <a:t>reactions then the </a:t>
            </a:r>
            <a:r>
              <a:rPr lang="en-US" dirty="0"/>
              <a:t>probability per unit time that any reaction occurs is just</a:t>
            </a:r>
          </a:p>
          <a:p>
            <a:pPr algn="just"/>
            <a:r>
              <a:rPr lang="en-US" dirty="0"/>
              <a:t>the sum of the </a:t>
            </a:r>
            <a:r>
              <a:rPr lang="en-US" dirty="0" smtClean="0"/>
              <a:t>propensity of each reaction.</a:t>
            </a:r>
            <a:endParaRPr lang="en-US" dirty="0"/>
          </a:p>
        </p:txBody>
      </p:sp>
      <mc:AlternateContent xmlns:mc="http://schemas.openxmlformats.org/markup-compatibility/2006" xmlns:a14="http://schemas.microsoft.com/office/drawing/2010/main">
        <mc:Choice Requires="a14">
          <p:sp>
            <p:nvSpPr>
              <p:cNvPr id="6" name="Rectangle 5"/>
              <p:cNvSpPr/>
              <p:nvPr/>
            </p:nvSpPr>
            <p:spPr>
              <a:xfrm>
                <a:off x="3980685" y="5280138"/>
                <a:ext cx="1465658" cy="8697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𝑎</m:t>
                          </m:r>
                        </m:e>
                        <m:sub>
                          <m:r>
                            <a:rPr lang="en-US" i="0">
                              <a:latin typeface="Cambria Math" panose="02040503050406030204" pitchFamily="18" charset="0"/>
                            </a:rPr>
                            <m:t>0</m:t>
                          </m:r>
                        </m:sub>
                      </m:sSub>
                      <m:r>
                        <a:rPr lang="en-US" i="0">
                          <a:latin typeface="Cambria Math" panose="02040503050406030204" pitchFamily="18" charset="0"/>
                        </a:rPr>
                        <m:t>= </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𝑟</m:t>
                          </m:r>
                          <m:r>
                            <a:rPr lang="en-US" i="0">
                              <a:latin typeface="Cambria Math" panose="02040503050406030204" pitchFamily="18" charset="0"/>
                            </a:rPr>
                            <m:t>=1</m:t>
                          </m:r>
                        </m:sub>
                        <m:sup>
                          <m:r>
                            <a:rPr lang="en-US" i="1">
                              <a:latin typeface="Cambria Math" panose="02040503050406030204" pitchFamily="18" charset="0"/>
                            </a:rPr>
                            <m:t>𝑟</m:t>
                          </m:r>
                          <m:r>
                            <a:rPr lang="en-US" i="0">
                              <a:latin typeface="Cambria Math" panose="02040503050406030204" pitchFamily="18" charset="0"/>
                            </a:rPr>
                            <m:t>=</m:t>
                          </m:r>
                          <m:r>
                            <a:rPr lang="en-US" i="1">
                              <a:latin typeface="Cambria Math" panose="02040503050406030204" pitchFamily="18" charset="0"/>
                            </a:rPr>
                            <m:t>𝑀</m:t>
                          </m:r>
                        </m:sup>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e>
                      </m:nary>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3980685" y="5280138"/>
                <a:ext cx="1465658" cy="869725"/>
              </a:xfrm>
              <a:prstGeom prst="rect">
                <a:avLst/>
              </a:prstGeom>
              <a:blipFill rotWithShape="0">
                <a:blip r:embed="rId2"/>
                <a:stretch>
                  <a:fillRect/>
                </a:stretch>
              </a:blipFill>
            </p:spPr>
            <p:txBody>
              <a:bodyPr/>
              <a:lstStyle/>
              <a:p>
                <a:r>
                  <a:rPr lang="fr-FR">
                    <a:noFill/>
                  </a:rPr>
                  <a:t> </a:t>
                </a:r>
              </a:p>
            </p:txBody>
          </p:sp>
        </mc:Fallback>
      </mc:AlternateContent>
      <p:sp>
        <p:nvSpPr>
          <p:cNvPr id="7" name="Rectangle 6"/>
          <p:cNvSpPr>
            <a:spLocks noChangeArrowheads="1"/>
          </p:cNvSpPr>
          <p:nvPr/>
        </p:nvSpPr>
        <p:spPr bwMode="auto">
          <a:xfrm>
            <a:off x="2879010" y="254989"/>
            <a:ext cx="3385980" cy="460132"/>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a:t>
            </a:r>
            <a:endParaRPr lang="fr-FR" sz="2400" dirty="0">
              <a:solidFill>
                <a:schemeClr val="accent1">
                  <a:lumMod val="75000"/>
                </a:schemeClr>
              </a:solidFill>
              <a:latin typeface="+mj-lt"/>
            </a:endParaRPr>
          </a:p>
        </p:txBody>
      </p:sp>
    </p:spTree>
    <p:extLst>
      <p:ext uri="{BB962C8B-B14F-4D97-AF65-F5344CB8AC3E}">
        <p14:creationId xmlns:p14="http://schemas.microsoft.com/office/powerpoint/2010/main" val="46753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3143" y="1164774"/>
            <a:ext cx="7761514" cy="338554"/>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t>The probability per unit time of a reaction occurring </a:t>
            </a:r>
            <a:r>
              <a:rPr lang="en-US" sz="1600" dirty="0" smtClean="0"/>
              <a:t>is constant </a:t>
            </a:r>
            <a:r>
              <a:rPr lang="en-US" sz="1600" dirty="0"/>
              <a:t>until a reaction occurs</a:t>
            </a:r>
            <a:r>
              <a:rPr lang="en-US" sz="1600" dirty="0" smtClean="0"/>
              <a:t>. </a:t>
            </a:r>
            <a:endParaRPr lang="en-US" sz="1600" dirty="0"/>
          </a:p>
        </p:txBody>
      </p:sp>
      <mc:AlternateContent xmlns:mc="http://schemas.openxmlformats.org/markup-compatibility/2006" xmlns:a14="http://schemas.microsoft.com/office/drawing/2010/main">
        <mc:Choice Requires="a14">
          <p:sp>
            <p:nvSpPr>
              <p:cNvPr id="6" name="ZoneTexte 5"/>
              <p:cNvSpPr txBox="1"/>
              <p:nvPr/>
            </p:nvSpPr>
            <p:spPr>
              <a:xfrm>
                <a:off x="653141" y="1654632"/>
                <a:ext cx="7696200" cy="1369606"/>
              </a:xfrm>
              <a:prstGeom prst="rect">
                <a:avLst/>
              </a:prstGeom>
              <a:noFill/>
            </p:spPr>
            <p:txBody>
              <a:bodyPr wrap="square" rtlCol="0">
                <a:spAutoFit/>
              </a:bodyPr>
              <a:lstStyle/>
              <a:p>
                <a:pPr marL="285750" indent="-285750">
                  <a:lnSpc>
                    <a:spcPct val="107000"/>
                  </a:lnSpc>
                  <a:spcAft>
                    <a:spcPts val="800"/>
                  </a:spcAft>
                  <a:buFont typeface="Wingdings" panose="05000000000000000000" pitchFamily="2" charset="2"/>
                  <a:buChar char="Ø"/>
                </a:pPr>
                <a:r>
                  <a:rPr lang="en-US" sz="1600" dirty="0" smtClean="0"/>
                  <a:t>A constant probability per unit time implies exponential decay of </a:t>
                </a:r>
                <a:r>
                  <a:rPr lang="en-US" sz="1600" dirty="0"/>
                  <a:t>the probability that a reaction has not occurred </a:t>
                </a:r>
                <a:r>
                  <a:rPr lang="en-US" sz="1600" dirty="0" smtClean="0"/>
                  <a:t>yet:</a:t>
                </a:r>
              </a:p>
              <a:p>
                <a:pPr>
                  <a:lnSpc>
                    <a:spcPct val="107000"/>
                  </a:lnSpc>
                  <a:spcAft>
                    <a:spcPts val="800"/>
                  </a:spcAft>
                </a:pPr>
                <a:r>
                  <a:rPr lang="en-US" sz="1600" dirty="0">
                    <a:effectLst/>
                    <a:ea typeface="Calibri" panose="020F0502020204030204" pitchFamily="34" charset="0"/>
                    <a:cs typeface="Times New Roman" panose="02020603050405020304" pitchFamily="18" charset="0"/>
                  </a:rPr>
                  <a:t>	</a:t>
                </a:r>
                <a:r>
                  <a:rPr lang="en-US" sz="1600" dirty="0" smtClean="0">
                    <a:effectLst/>
                    <a:ea typeface="Calibri" panose="020F0502020204030204" pitchFamily="34" charset="0"/>
                    <a:cs typeface="Times New Roman" panose="02020603050405020304" pitchFamily="18" charset="0"/>
                  </a:rPr>
                  <a:t> </a:t>
                </a:r>
                <a14:m>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𝑢𝑛𝑟𝑒𝑎𝑐𝑡𝑒𝑑</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 </m:t>
                    </m:r>
                    <m:sSup>
                      <m:s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r>
                          <a:rPr lang="en-US" sz="16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𝑟𝑒𝑓</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where </a:t>
                </a:r>
                <a:r>
                  <a:rPr lang="en-US" sz="1600" i="1" dirty="0" err="1" smtClean="0">
                    <a:effectLst/>
                    <a:latin typeface="Cambria Math" panose="02040503050406030204" pitchFamily="18" charset="0"/>
                    <a:ea typeface="Cambria Math" panose="02040503050406030204" pitchFamily="18" charset="0"/>
                    <a:cs typeface="Times New Roman" panose="02020603050405020304" pitchFamily="18" charset="0"/>
                  </a:rPr>
                  <a:t>t</a:t>
                </a:r>
                <a:r>
                  <a:rPr lang="en-US" sz="1600" i="1" baseline="-25000" dirty="0" err="1" smtClean="0">
                    <a:effectLst/>
                    <a:latin typeface="Cambria Math" panose="02040503050406030204" pitchFamily="18" charset="0"/>
                    <a:ea typeface="Cambria Math" panose="02040503050406030204" pitchFamily="18" charset="0"/>
                    <a:cs typeface="Times New Roman" panose="02020603050405020304" pitchFamily="18" charset="0"/>
                  </a:rPr>
                  <a:t>ref</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is a reference time (ex: time when the last system reaction occurred)</a:t>
                </a:r>
              </a:p>
            </p:txBody>
          </p:sp>
        </mc:Choice>
        <mc:Fallback xmlns="">
          <p:sp>
            <p:nvSpPr>
              <p:cNvPr id="6" name="ZoneTexte 5"/>
              <p:cNvSpPr txBox="1">
                <a:spLocks noRot="1" noChangeAspect="1" noMove="1" noResize="1" noEditPoints="1" noAdjustHandles="1" noChangeArrowheads="1" noChangeShapeType="1" noTextEdit="1"/>
              </p:cNvSpPr>
              <p:nvPr/>
            </p:nvSpPr>
            <p:spPr>
              <a:xfrm>
                <a:off x="653141" y="1654632"/>
                <a:ext cx="7696200" cy="1369606"/>
              </a:xfrm>
              <a:prstGeom prst="rect">
                <a:avLst/>
              </a:prstGeom>
              <a:blipFill rotWithShape="0">
                <a:blip r:embed="rId3"/>
                <a:stretch>
                  <a:fillRect l="-317" t="-889" b="-4000"/>
                </a:stretch>
              </a:blipFill>
            </p:spPr>
            <p:txBody>
              <a:bodyPr/>
              <a:lstStyle/>
              <a:p>
                <a:r>
                  <a:rPr lang="fr-FR">
                    <a:noFill/>
                  </a:rPr>
                  <a:t> </a:t>
                </a:r>
              </a:p>
            </p:txBody>
          </p:sp>
        </mc:Fallback>
      </mc:AlternateContent>
      <p:grpSp>
        <p:nvGrpSpPr>
          <p:cNvPr id="12" name="Groupe 11"/>
          <p:cNvGrpSpPr/>
          <p:nvPr/>
        </p:nvGrpSpPr>
        <p:grpSpPr>
          <a:xfrm>
            <a:off x="653139" y="3142889"/>
            <a:ext cx="7630886" cy="955577"/>
            <a:chOff x="653139" y="2990485"/>
            <a:chExt cx="7630886" cy="955577"/>
          </a:xfrm>
        </p:grpSpPr>
        <mc:AlternateContent xmlns:mc="http://schemas.openxmlformats.org/markup-compatibility/2006" xmlns:a14="http://schemas.microsoft.com/office/drawing/2010/main">
          <mc:Choice Requires="a14">
            <p:sp>
              <p:nvSpPr>
                <p:cNvPr id="7" name="ZoneTexte 6"/>
                <p:cNvSpPr txBox="1"/>
                <p:nvPr/>
              </p:nvSpPr>
              <p:spPr>
                <a:xfrm>
                  <a:off x="1643740" y="3469457"/>
                  <a:ext cx="2626039" cy="476605"/>
                </a:xfrm>
                <a:prstGeom prst="rect">
                  <a:avLst/>
                </a:prstGeom>
                <a:noFill/>
              </p:spPr>
              <p:txBody>
                <a:bodyPr wrap="none" rtlCol="0">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𝑟𝑒𝑎𝑐𝑡𝑒𝑑</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=1− </m:t>
                        </m:r>
                        <m:sSup>
                          <m:s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r>
                              <a:rPr lang="en-US" sz="16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𝑟𝑒𝑓</m:t>
                                </m:r>
                              </m:sub>
                            </m:sSub>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ZoneTexte 6"/>
                <p:cNvSpPr txBox="1">
                  <a:spLocks noRot="1" noChangeAspect="1" noMove="1" noResize="1" noEditPoints="1" noAdjustHandles="1" noChangeArrowheads="1" noChangeShapeType="1" noTextEdit="1"/>
                </p:cNvSpPr>
                <p:nvPr/>
              </p:nvSpPr>
              <p:spPr>
                <a:xfrm>
                  <a:off x="1643740" y="3469457"/>
                  <a:ext cx="2626039" cy="476605"/>
                </a:xfrm>
                <a:prstGeom prst="rect">
                  <a:avLst/>
                </a:prstGeom>
                <a:blipFill rotWithShape="0">
                  <a:blip r:embed="rId4"/>
                  <a:stretch>
                    <a:fillRect/>
                  </a:stretch>
                </a:blipFill>
              </p:spPr>
              <p:txBody>
                <a:bodyPr/>
                <a:lstStyle/>
                <a:p>
                  <a:r>
                    <a:rPr lang="fr-FR">
                      <a:noFill/>
                    </a:rPr>
                    <a:t> </a:t>
                  </a:r>
                </a:p>
              </p:txBody>
            </p:sp>
          </mc:Fallback>
        </mc:AlternateContent>
        <p:sp>
          <p:nvSpPr>
            <p:cNvPr id="8" name="ZoneTexte 7"/>
            <p:cNvSpPr txBox="1"/>
            <p:nvPr/>
          </p:nvSpPr>
          <p:spPr>
            <a:xfrm>
              <a:off x="653139" y="2990485"/>
              <a:ext cx="7630886" cy="338554"/>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t>We deduce that the cumulative distribution for the probability of reaction is:</a:t>
              </a:r>
              <a:endParaRPr lang="en-US" sz="1600" dirty="0"/>
            </a:p>
          </p:txBody>
        </p:sp>
      </p:grpSp>
      <mc:AlternateContent xmlns:mc="http://schemas.openxmlformats.org/markup-compatibility/2006" xmlns:a14="http://schemas.microsoft.com/office/drawing/2010/main">
        <mc:Choice Requires="a14">
          <p:sp>
            <p:nvSpPr>
              <p:cNvPr id="9" name="ZoneTexte 8"/>
              <p:cNvSpPr txBox="1"/>
              <p:nvPr/>
            </p:nvSpPr>
            <p:spPr>
              <a:xfrm>
                <a:off x="674910" y="4101563"/>
                <a:ext cx="7630886" cy="1061188"/>
              </a:xfrm>
              <a:prstGeom prst="rect">
                <a:avLst/>
              </a:prstGeom>
              <a:noFill/>
            </p:spPr>
            <p:txBody>
              <a:bodyPr wrap="square" rtlCol="0">
                <a:spAutoFit/>
              </a:bodyPr>
              <a:lstStyle/>
              <a:p>
                <a:pPr marL="285750" indent="-285750">
                  <a:lnSpc>
                    <a:spcPct val="107000"/>
                  </a:lnSpc>
                  <a:spcAft>
                    <a:spcPts val="800"/>
                  </a:spcAft>
                  <a:buFont typeface="Wingdings" panose="05000000000000000000" pitchFamily="2" charset="2"/>
                  <a:buChar char="Ø"/>
                </a:pPr>
                <a:r>
                  <a:rPr lang="en-US" sz="1600" dirty="0" smtClean="0"/>
                  <a:t> </a:t>
                </a:r>
                <a:r>
                  <a:rPr lang="en-US" sz="1600" dirty="0"/>
                  <a:t>The distribution of reaction times is </a:t>
                </a:r>
                <a:r>
                  <a:rPr lang="en-US" sz="1600" dirty="0" smtClean="0"/>
                  <a:t>therefore</a:t>
                </a:r>
                <a:r>
                  <a:rPr lang="fr-FR" sz="1600" dirty="0" smtClean="0">
                    <a:effectLst/>
                    <a:ea typeface="Calibri" panose="020F0502020204030204" pitchFamily="34" charset="0"/>
                    <a:cs typeface="Times New Roman" panose="02020603050405020304" pitchFamily="18" charset="0"/>
                  </a:rPr>
                  <a:t> </a:t>
                </a:r>
              </a:p>
              <a:p>
                <a:pPr>
                  <a:lnSpc>
                    <a:spcPct val="107000"/>
                  </a:lnSpc>
                  <a:spcAft>
                    <a:spcPts val="800"/>
                  </a:spcAft>
                </a:pPr>
                <a14:m>
                  <m:oMathPara xmlns:m="http://schemas.openxmlformats.org/officeDocument/2006/math">
                    <m:oMathParaPr>
                      <m:jc m:val="centerGroup"/>
                    </m:oMathParaPr>
                    <m:oMath xmlns:m="http://schemas.openxmlformats.org/officeDocument/2006/math">
                      <m:r>
                        <a:rPr lang="fr-FR" sz="1600" i="1">
                          <a:effectLst/>
                          <a:latin typeface="Cambria Math" panose="02040503050406030204" pitchFamily="18" charset="0"/>
                          <a:ea typeface="Calibri" panose="020F0502020204030204" pitchFamily="34" charset="0"/>
                          <a:cs typeface="Times New Roman" panose="02020603050405020304" pitchFamily="18" charset="0"/>
                        </a:rPr>
                        <m:t>𝑝</m:t>
                      </m:r>
                      <m:d>
                        <m:d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𝑡</m:t>
                          </m:r>
                        </m:e>
                      </m:d>
                      <m:r>
                        <a:rPr lang="fr-FR"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𝑑𝑃</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𝑟𝑒𝑎𝑐𝑡𝑒𝑑</m:t>
                              </m:r>
                            </m:sub>
                          </m:sSub>
                        </m:num>
                        <m:den>
                          <m:r>
                            <a:rPr lang="fr-FR" sz="1600" i="1">
                              <a:effectLst/>
                              <a:latin typeface="Cambria Math" panose="02040503050406030204" pitchFamily="18" charset="0"/>
                              <a:ea typeface="Calibri" panose="020F0502020204030204" pitchFamily="34" charset="0"/>
                              <a:cs typeface="Times New Roman" panose="02020603050405020304" pitchFamily="18" charset="0"/>
                            </a:rPr>
                            <m:t>𝑑𝑡</m:t>
                          </m:r>
                        </m:den>
                      </m:f>
                      <m:r>
                        <a:rPr lang="fr-FR" sz="16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fr-FR"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fr-FR" sz="1600" i="1">
                              <a:effectLst/>
                              <a:latin typeface="Cambria Math" panose="02040503050406030204" pitchFamily="18" charset="0"/>
                              <a:ea typeface="Calibri" panose="020F0502020204030204" pitchFamily="34" charset="0"/>
                              <a:cs typeface="Times New Roman" panose="02020603050405020304" pitchFamily="18" charset="0"/>
                            </a:rPr>
                            <m:t>(</m:t>
                          </m:r>
                          <m:r>
                            <a:rPr lang="fr-FR" sz="1600" i="1">
                              <a:effectLst/>
                              <a:latin typeface="Cambria Math" panose="02040503050406030204" pitchFamily="18" charset="0"/>
                              <a:ea typeface="Calibri" panose="020F0502020204030204" pitchFamily="34" charset="0"/>
                              <a:cs typeface="Times New Roman" panose="02020603050405020304" pitchFamily="18" charset="0"/>
                            </a:rPr>
                            <m:t>𝑡</m:t>
                          </m:r>
                          <m:r>
                            <a:rPr lang="fr-FR" sz="16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fr-FR"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6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fr-FR" sz="1600" i="1">
                                  <a:effectLst/>
                                  <a:latin typeface="Cambria Math" panose="02040503050406030204" pitchFamily="18" charset="0"/>
                                  <a:ea typeface="Calibri" panose="020F0502020204030204" pitchFamily="34" charset="0"/>
                                  <a:cs typeface="Times New Roman" panose="02020603050405020304" pitchFamily="18" charset="0"/>
                                </a:rPr>
                                <m:t>𝑟𝑒𝑓</m:t>
                              </m:r>
                            </m:sub>
                          </m:sSub>
                          <m:r>
                            <a:rPr lang="fr-FR" sz="1600" i="1">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9" name="ZoneTexte 8"/>
              <p:cNvSpPr txBox="1">
                <a:spLocks noRot="1" noChangeAspect="1" noMove="1" noResize="1" noEditPoints="1" noAdjustHandles="1" noChangeArrowheads="1" noChangeShapeType="1" noTextEdit="1"/>
              </p:cNvSpPr>
              <p:nvPr/>
            </p:nvSpPr>
            <p:spPr>
              <a:xfrm>
                <a:off x="674910" y="4101563"/>
                <a:ext cx="7630886" cy="1061188"/>
              </a:xfrm>
              <a:prstGeom prst="rect">
                <a:avLst/>
              </a:prstGeom>
              <a:blipFill rotWithShape="0">
                <a:blip r:embed="rId5"/>
                <a:stretch>
                  <a:fillRect l="-320" t="-1149"/>
                </a:stretch>
              </a:blipFill>
            </p:spPr>
            <p:txBody>
              <a:bodyPr/>
              <a:lstStyle/>
              <a:p>
                <a:r>
                  <a:rPr lang="en-US">
                    <a:noFill/>
                  </a:rPr>
                  <a:t> </a:t>
                </a:r>
              </a:p>
            </p:txBody>
          </p:sp>
        </mc:Fallback>
      </mc:AlternateContent>
      <p:sp>
        <p:nvSpPr>
          <p:cNvPr id="10" name="ZoneTexte 9"/>
          <p:cNvSpPr txBox="1"/>
          <p:nvPr/>
        </p:nvSpPr>
        <p:spPr>
          <a:xfrm>
            <a:off x="674910" y="5355240"/>
            <a:ext cx="7772400" cy="830997"/>
          </a:xfrm>
          <a:prstGeom prst="rect">
            <a:avLst/>
          </a:prstGeom>
          <a:noFill/>
        </p:spPr>
        <p:txBody>
          <a:bodyPr wrap="square" rtlCol="0">
            <a:spAutoFit/>
          </a:bodyPr>
          <a:lstStyle/>
          <a:p>
            <a:pPr marL="285750" indent="-285750" algn="just">
              <a:buFont typeface="Wingdings" panose="05000000000000000000" pitchFamily="2" charset="2"/>
              <a:buChar char="Ø"/>
            </a:pPr>
            <a:r>
              <a:rPr lang="en-US" sz="1600" dirty="0"/>
              <a:t>Thus, we need to generate exponentially distributed </a:t>
            </a:r>
            <a:r>
              <a:rPr lang="en-US" sz="1600" dirty="0" smtClean="0"/>
              <a:t>reaction times. (It will allow to determine the time </a:t>
            </a:r>
            <a:r>
              <a:rPr lang="en-US" sz="1600" dirty="0" smtClean="0">
                <a:sym typeface="Symbol" panose="05050102010706020507" pitchFamily="18" charset="2"/>
              </a:rPr>
              <a:t></a:t>
            </a:r>
            <a:r>
              <a:rPr lang="en-US" sz="1600" dirty="0" smtClean="0"/>
              <a:t> (after </a:t>
            </a:r>
            <a:r>
              <a:rPr lang="en-US" sz="1600" i="1" dirty="0" err="1" smtClean="0">
                <a:effectLst/>
                <a:latin typeface="Cambria Math" panose="02040503050406030204" pitchFamily="18" charset="0"/>
                <a:ea typeface="Cambria Math" panose="02040503050406030204" pitchFamily="18" charset="0"/>
                <a:cs typeface="Times New Roman" panose="02020603050405020304" pitchFamily="18" charset="0"/>
              </a:rPr>
              <a:t>t</a:t>
            </a:r>
            <a:r>
              <a:rPr lang="en-US" sz="1600" i="1" baseline="-25000" dirty="0" err="1" smtClean="0">
                <a:effectLst/>
                <a:latin typeface="Cambria Math" panose="02040503050406030204" pitchFamily="18" charset="0"/>
                <a:ea typeface="Cambria Math" panose="02040503050406030204" pitchFamily="18" charset="0"/>
                <a:cs typeface="Times New Roman" panose="02020603050405020304" pitchFamily="18" charset="0"/>
              </a:rPr>
              <a:t>ref</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600" dirty="0" smtClean="0"/>
              <a:t>) corresponding to the time when the next reaction will take place is determined).</a:t>
            </a:r>
            <a:endParaRPr lang="en-US" sz="1600" dirty="0"/>
          </a:p>
        </p:txBody>
      </p:sp>
      <p:sp>
        <p:nvSpPr>
          <p:cNvPr id="11" name="Rectangle 6"/>
          <p:cNvSpPr>
            <a:spLocks noChangeArrowheads="1"/>
          </p:cNvSpPr>
          <p:nvPr/>
        </p:nvSpPr>
        <p:spPr bwMode="auto">
          <a:xfrm>
            <a:off x="528987" y="221282"/>
            <a:ext cx="7755038" cy="461665"/>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 </a:t>
            </a:r>
            <a:r>
              <a:rPr lang="en-US" sz="2400" dirty="0" smtClean="0">
                <a:solidFill>
                  <a:schemeClr val="accent1">
                    <a:lumMod val="75000"/>
                  </a:schemeClr>
                </a:solidFill>
                <a:latin typeface="+mj-lt"/>
              </a:rPr>
              <a:t>selecting </a:t>
            </a:r>
            <a:r>
              <a:rPr lang="en-US" sz="2400" dirty="0">
                <a:solidFill>
                  <a:schemeClr val="accent1">
                    <a:lumMod val="75000"/>
                  </a:schemeClr>
                </a:solidFill>
                <a:latin typeface="+mj-lt"/>
              </a:rPr>
              <a:t>a random reaction time</a:t>
            </a:r>
            <a:endParaRPr lang="fr-FR" sz="2400" dirty="0">
              <a:solidFill>
                <a:schemeClr val="accent1">
                  <a:lumMod val="75000"/>
                </a:schemeClr>
              </a:solidFill>
              <a:latin typeface="+mj-lt"/>
            </a:endParaRPr>
          </a:p>
        </p:txBody>
      </p:sp>
    </p:spTree>
    <p:extLst>
      <p:ext uri="{BB962C8B-B14F-4D97-AF65-F5344CB8AC3E}">
        <p14:creationId xmlns:p14="http://schemas.microsoft.com/office/powerpoint/2010/main" val="175438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05114" y="1747862"/>
            <a:ext cx="8450345" cy="923330"/>
          </a:xfrm>
          <a:prstGeom prst="rect">
            <a:avLst/>
          </a:prstGeom>
          <a:noFill/>
        </p:spPr>
        <p:txBody>
          <a:bodyPr wrap="square" rtlCol="0">
            <a:spAutoFit/>
          </a:bodyPr>
          <a:lstStyle/>
          <a:p>
            <a:pPr algn="just"/>
            <a:r>
              <a:rPr lang="en-US" dirty="0" smtClean="0"/>
              <a:t>However most random number generators are based on a uniform distribution between 0 and 1. </a:t>
            </a:r>
            <a:r>
              <a:rPr lang="en-US" dirty="0"/>
              <a:t> </a:t>
            </a:r>
            <a:r>
              <a:rPr lang="en-US" dirty="0" smtClean="0"/>
              <a:t>But a uniform random number </a:t>
            </a:r>
            <a:r>
              <a:rPr lang="en-US" i="1" dirty="0" smtClean="0">
                <a:latin typeface="Cambria Math" panose="02040503050406030204" pitchFamily="18" charset="0"/>
                <a:ea typeface="Cambria Math" panose="02040503050406030204" pitchFamily="18" charset="0"/>
              </a:rPr>
              <a:t>r</a:t>
            </a:r>
            <a:r>
              <a:rPr lang="en-US" i="1" baseline="-25000" dirty="0" smtClean="0">
                <a:latin typeface="Cambria Math" panose="02040503050406030204" pitchFamily="18" charset="0"/>
                <a:ea typeface="Cambria Math" panose="02040503050406030204" pitchFamily="18" charset="0"/>
              </a:rPr>
              <a:t>1</a:t>
            </a:r>
            <a:r>
              <a:rPr lang="en-US" dirty="0" smtClean="0"/>
              <a:t> could be convert into an exponentially </a:t>
            </a:r>
            <a:r>
              <a:rPr lang="en-US" dirty="0"/>
              <a:t>distributed random </a:t>
            </a:r>
            <a:r>
              <a:rPr lang="en-US" dirty="0" smtClean="0"/>
              <a:t>number as follow:</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2763844" y="3311010"/>
                <a:ext cx="1568443" cy="7227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sym typeface="Symbol" panose="05050102010706020507" pitchFamily="18" charset="2"/>
                        </a:rPr>
                        <m:t></m:t>
                      </m:r>
                      <m:r>
                        <a:rPr lang="en-US" sz="2000" i="0">
                          <a:latin typeface="Cambria Math" panose="02040503050406030204" pitchFamily="18" charset="0"/>
                        </a:rPr>
                        <m:t>= </m:t>
                      </m:r>
                      <m:f>
                        <m:fPr>
                          <m:ctrlPr>
                            <a:rPr lang="en-US" sz="2000" i="1">
                              <a:latin typeface="Cambria Math" panose="02040503050406030204" pitchFamily="18" charset="0"/>
                            </a:rPr>
                          </m:ctrlPr>
                        </m:fPr>
                        <m:num>
                          <m:r>
                            <a:rPr lang="en-US" sz="2000" i="0">
                              <a:latin typeface="Cambria Math" panose="02040503050406030204" pitchFamily="18" charset="0"/>
                            </a:rPr>
                            <m:t>1</m:t>
                          </m:r>
                        </m:num>
                        <m:den>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i="0">
                                  <a:latin typeface="Cambria Math" panose="02040503050406030204" pitchFamily="18" charset="0"/>
                                </a:rPr>
                                <m:t>0</m:t>
                              </m:r>
                            </m:sub>
                          </m:sSub>
                        </m:den>
                      </m:f>
                      <m:r>
                        <a:rPr lang="en-US" sz="2000" i="0">
                          <a:latin typeface="Cambria Math" panose="02040503050406030204" pitchFamily="18" charset="0"/>
                        </a:rPr>
                        <m:t> </m:t>
                      </m:r>
                      <m:func>
                        <m:funcPr>
                          <m:ctrlPr>
                            <a:rPr lang="en-US" sz="2000" i="1">
                              <a:latin typeface="Cambria Math" panose="02040503050406030204" pitchFamily="18" charset="0"/>
                            </a:rPr>
                          </m:ctrlPr>
                        </m:funcPr>
                        <m:fName>
                          <m:r>
                            <m:rPr>
                              <m:sty m:val="p"/>
                            </m:rPr>
                            <a:rPr lang="en-US" sz="2000" i="0">
                              <a:latin typeface="Cambria Math" panose="02040503050406030204" pitchFamily="18" charset="0"/>
                            </a:rPr>
                            <m:t>ln</m:t>
                          </m:r>
                        </m:fName>
                        <m:e>
                          <m:f>
                            <m:fPr>
                              <m:ctrlPr>
                                <a:rPr lang="en-US" sz="2000" i="1">
                                  <a:latin typeface="Cambria Math" panose="02040503050406030204" pitchFamily="18" charset="0"/>
                                </a:rPr>
                              </m:ctrlPr>
                            </m:fPr>
                            <m:num>
                              <m:r>
                                <a:rPr lang="en-US" sz="2000" i="0">
                                  <a:latin typeface="Cambria Math" panose="02040503050406030204" pitchFamily="18" charset="0"/>
                                </a:rPr>
                                <m:t>1</m:t>
                              </m:r>
                            </m:num>
                            <m:den>
                              <m:sSub>
                                <m:sSubPr>
                                  <m:ctrlPr>
                                    <a:rPr lang="en-US" sz="2000" i="1">
                                      <a:latin typeface="Cambria Math" panose="02040503050406030204" pitchFamily="18" charset="0"/>
                                    </a:rPr>
                                  </m:ctrlPr>
                                </m:sSubPr>
                                <m:e>
                                  <m:r>
                                    <a:rPr lang="en-US" sz="2000" i="1">
                                      <a:latin typeface="Cambria Math" panose="02040503050406030204" pitchFamily="18" charset="0"/>
                                    </a:rPr>
                                    <m:t>𝑟</m:t>
                                  </m:r>
                                </m:e>
                                <m:sub>
                                  <m:r>
                                    <a:rPr lang="en-US" sz="2000" i="0">
                                      <a:latin typeface="Cambria Math" panose="02040503050406030204" pitchFamily="18" charset="0"/>
                                    </a:rPr>
                                    <m:t>1</m:t>
                                  </m:r>
                                </m:sub>
                              </m:sSub>
                            </m:den>
                          </m:f>
                        </m:e>
                      </m:func>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2763844" y="3311010"/>
                <a:ext cx="1568443" cy="722762"/>
              </a:xfrm>
              <a:prstGeom prst="rect">
                <a:avLst/>
              </a:prstGeom>
              <a:blipFill rotWithShape="0">
                <a:blip r:embed="rId2"/>
                <a:stretch>
                  <a:fillRect/>
                </a:stretch>
              </a:blipFill>
            </p:spPr>
            <p:txBody>
              <a:bodyPr/>
              <a:lstStyle/>
              <a:p>
                <a:r>
                  <a:rPr lang="en-US">
                    <a:noFill/>
                  </a:rPr>
                  <a:t> </a:t>
                </a:r>
              </a:p>
            </p:txBody>
          </p:sp>
        </mc:Fallback>
      </mc:AlternateContent>
      <p:sp>
        <p:nvSpPr>
          <p:cNvPr id="5" name="Rectangle 6"/>
          <p:cNvSpPr>
            <a:spLocks noChangeArrowheads="1"/>
          </p:cNvSpPr>
          <p:nvPr/>
        </p:nvSpPr>
        <p:spPr bwMode="auto">
          <a:xfrm>
            <a:off x="511628" y="487500"/>
            <a:ext cx="7755038" cy="461665"/>
          </a:xfrm>
          <a:prstGeom prst="rect">
            <a:avLst/>
          </a:prstGeom>
          <a:noFill/>
          <a:ln w="9525">
            <a:noFill/>
            <a:miter lim="800000"/>
            <a:headEnd/>
            <a:tailEnd/>
          </a:ln>
        </p:spPr>
        <p:txBody>
          <a:bodyPr wrap="square">
            <a:spAutoFit/>
          </a:bodyPr>
          <a:lstStyle/>
          <a:p>
            <a:pPr algn="ctr"/>
            <a:r>
              <a:rPr lang="fr-FR" sz="2400" dirty="0" err="1" smtClean="0">
                <a:solidFill>
                  <a:schemeClr val="accent1">
                    <a:lumMod val="75000"/>
                  </a:schemeClr>
                </a:solidFill>
                <a:latin typeface="+mj-lt"/>
              </a:rPr>
              <a:t>Stochastic</a:t>
            </a:r>
            <a:r>
              <a:rPr lang="fr-FR" sz="2400" dirty="0" smtClean="0">
                <a:solidFill>
                  <a:schemeClr val="accent1">
                    <a:lumMod val="75000"/>
                  </a:schemeClr>
                </a:solidFill>
                <a:latin typeface="+mj-lt"/>
              </a:rPr>
              <a:t> simulations: </a:t>
            </a:r>
            <a:r>
              <a:rPr lang="en-US" sz="2400" dirty="0" smtClean="0">
                <a:solidFill>
                  <a:schemeClr val="accent1">
                    <a:lumMod val="75000"/>
                  </a:schemeClr>
                </a:solidFill>
                <a:latin typeface="+mj-lt"/>
              </a:rPr>
              <a:t>selecting </a:t>
            </a:r>
            <a:r>
              <a:rPr lang="en-US" sz="2400" dirty="0">
                <a:solidFill>
                  <a:schemeClr val="accent1">
                    <a:lumMod val="75000"/>
                  </a:schemeClr>
                </a:solidFill>
                <a:latin typeface="+mj-lt"/>
              </a:rPr>
              <a:t>a random reaction time</a:t>
            </a:r>
            <a:endParaRPr lang="fr-FR" sz="2400" dirty="0">
              <a:solidFill>
                <a:schemeClr val="accent1">
                  <a:lumMod val="75000"/>
                </a:schemeClr>
              </a:solidFill>
              <a:latin typeface="+mj-lt"/>
            </a:endParaRPr>
          </a:p>
        </p:txBody>
      </p:sp>
    </p:spTree>
    <p:extLst>
      <p:ext uri="{BB962C8B-B14F-4D97-AF65-F5344CB8AC3E}">
        <p14:creationId xmlns:p14="http://schemas.microsoft.com/office/powerpoint/2010/main" val="1484688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Thème1</Template>
  <TotalTime>871</TotalTime>
  <Words>2698</Words>
  <Application>Microsoft Office PowerPoint</Application>
  <PresentationFormat>Affichage à l'écran (4:3)</PresentationFormat>
  <Paragraphs>158</Paragraphs>
  <Slides>18</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Cambria Math</vt:lpstr>
      <vt:lpstr>Monotype Corsiva</vt:lpstr>
      <vt:lpstr>Symbol</vt:lpstr>
      <vt:lpstr>Times New Roman</vt:lpstr>
      <vt:lpstr>Wingdings</vt:lpstr>
      <vt:lpstr>Thème1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fichant</dc:creator>
  <cp:lastModifiedBy>fichant</cp:lastModifiedBy>
  <cp:revision>60</cp:revision>
  <dcterms:created xsi:type="dcterms:W3CDTF">2017-11-28T10:33:27Z</dcterms:created>
  <dcterms:modified xsi:type="dcterms:W3CDTF">2017-11-29T15:26:06Z</dcterms:modified>
</cp:coreProperties>
</file>